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9"/>
  </p:notesMasterIdLst>
  <p:handoutMasterIdLst>
    <p:handoutMasterId r:id="rId10"/>
  </p:handoutMasterIdLst>
  <p:sldIdLst>
    <p:sldId id="280" r:id="rId5"/>
    <p:sldId id="276" r:id="rId6"/>
    <p:sldId id="282" r:id="rId7"/>
    <p:sldId id="275" r:id="rId8"/>
  </p:sldIdLst>
  <p:sldSz cx="17881600" cy="100584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D234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745" autoAdjust="0"/>
    <p:restoredTop sz="96327"/>
  </p:normalViewPr>
  <p:slideViewPr>
    <p:cSldViewPr snapToGrid="0" snapToObjects="1">
      <p:cViewPr varScale="1">
        <p:scale>
          <a:sx n="76" d="100"/>
          <a:sy n="76" d="100"/>
        </p:scale>
        <p:origin x="738" y="102"/>
      </p:cViewPr>
      <p:guideLst/>
    </p:cSldViewPr>
  </p:slideViewPr>
  <p:notesTextViewPr>
    <p:cViewPr>
      <p:scale>
        <a:sx n="1" d="1"/>
        <a:sy n="1" d="1"/>
      </p:scale>
      <p:origin x="0" y="0"/>
    </p:cViewPr>
  </p:notesTextViewPr>
  <p:sorterViewPr>
    <p:cViewPr>
      <p:scale>
        <a:sx n="80" d="100"/>
        <a:sy n="80" d="100"/>
      </p:scale>
      <p:origin x="0" y="0"/>
    </p:cViewPr>
  </p:sorterViewPr>
  <p:notesViewPr>
    <p:cSldViewPr snapToGrid="0" snapToObjects="1">
      <p:cViewPr varScale="1">
        <p:scale>
          <a:sx n="97" d="100"/>
          <a:sy n="97" d="100"/>
        </p:scale>
        <p:origin x="4328" y="20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C7D74A2-3B4D-954C-BCE0-BA697DC5CE4B}"/>
              </a:ext>
            </a:extLst>
          </p:cNvPr>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latin typeface="Arial" panose="020B0604020202020204" pitchFamily="34" charset="0"/>
            </a:endParaRPr>
          </a:p>
        </p:txBody>
      </p:sp>
      <p:sp>
        <p:nvSpPr>
          <p:cNvPr id="3" name="Date Placeholder 2">
            <a:extLst>
              <a:ext uri="{FF2B5EF4-FFF2-40B4-BE49-F238E27FC236}">
                <a16:creationId xmlns:a16="http://schemas.microsoft.com/office/drawing/2014/main" id="{F4AF4C31-EF37-264F-8C4F-A3A07C139E0F}"/>
              </a:ext>
            </a:extLst>
          </p:cNvPr>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A74CDE01-A1F3-2049-81BA-B7E4D3301AE3}" type="datetimeFigureOut">
              <a:rPr lang="en-US" smtClean="0">
                <a:latin typeface="Arial" panose="020B0604020202020204" pitchFamily="34" charset="0"/>
              </a:rPr>
              <a:t>11/3/2025</a:t>
            </a:fld>
            <a:endParaRPr lang="en-US" dirty="0">
              <a:latin typeface="Arial" panose="020B0604020202020204" pitchFamily="34" charset="0"/>
            </a:endParaRPr>
          </a:p>
        </p:txBody>
      </p:sp>
      <p:sp>
        <p:nvSpPr>
          <p:cNvPr id="4" name="Footer Placeholder 3">
            <a:extLst>
              <a:ext uri="{FF2B5EF4-FFF2-40B4-BE49-F238E27FC236}">
                <a16:creationId xmlns:a16="http://schemas.microsoft.com/office/drawing/2014/main" id="{09743C93-A831-5544-9766-0D18935B52D2}"/>
              </a:ext>
            </a:extLst>
          </p:cNvPr>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latin typeface="Arial" panose="020B0604020202020204" pitchFamily="34" charset="0"/>
            </a:endParaRPr>
          </a:p>
        </p:txBody>
      </p:sp>
      <p:sp>
        <p:nvSpPr>
          <p:cNvPr id="5" name="Slide Number Placeholder 4">
            <a:extLst>
              <a:ext uri="{FF2B5EF4-FFF2-40B4-BE49-F238E27FC236}">
                <a16:creationId xmlns:a16="http://schemas.microsoft.com/office/drawing/2014/main" id="{158FBCD7-D303-7B4D-A718-8B6CB0EF84C8}"/>
              </a:ext>
            </a:extLst>
          </p:cNvPr>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570B6429-A076-9E48-9B7C-D88E10C098DC}" type="slidenum">
              <a:rPr lang="en-US" smtClean="0">
                <a:latin typeface="Arial" panose="020B0604020202020204" pitchFamily="34" charset="0"/>
              </a:rPr>
              <a:t>‹#›</a:t>
            </a:fld>
            <a:endParaRPr lang="en-US" dirty="0">
              <a:latin typeface="Arial" panose="020B0604020202020204" pitchFamily="34" charset="0"/>
            </a:endParaRPr>
          </a:p>
        </p:txBody>
      </p:sp>
    </p:spTree>
    <p:extLst>
      <p:ext uri="{BB962C8B-B14F-4D97-AF65-F5344CB8AC3E}">
        <p14:creationId xmlns:p14="http://schemas.microsoft.com/office/powerpoint/2010/main" val="25954298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atin typeface="Arial" panose="020B0604020202020204" pitchFamily="34" charset="0"/>
              </a:defRPr>
            </a:lvl1pPr>
          </a:lstStyle>
          <a:p>
            <a:fld id="{0CF6A9CC-D495-EF43-8C44-1644A9ED4984}" type="datetimeFigureOut">
              <a:rPr lang="en-US" smtClean="0"/>
              <a:pPr/>
              <a:t>11/3/2025</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atin typeface="Arial" panose="020B0604020202020204" pitchFamily="34" charset="0"/>
              </a:defRPr>
            </a:lvl1pPr>
          </a:lstStyle>
          <a:p>
            <a:fld id="{A7AB882A-90D7-FB4D-B996-1F0AF3284E8B}" type="slidenum">
              <a:rPr lang="en-US" smtClean="0"/>
              <a:pPr/>
              <a:t>‹#›</a:t>
            </a:fld>
            <a:endParaRPr lang="en-US" dirty="0"/>
          </a:p>
        </p:txBody>
      </p:sp>
    </p:spTree>
    <p:extLst>
      <p:ext uri="{BB962C8B-B14F-4D97-AF65-F5344CB8AC3E}">
        <p14:creationId xmlns:p14="http://schemas.microsoft.com/office/powerpoint/2010/main" val="32373537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mn-cs"/>
      </a:defRPr>
    </a:lvl1pPr>
    <a:lvl2pPr marL="457200" algn="l" defTabSz="914400" rtl="0" eaLnBrk="1" latinLnBrk="0" hangingPunct="1">
      <a:defRPr sz="1200" kern="1200">
        <a:solidFill>
          <a:schemeClr val="tx1"/>
        </a:solidFill>
        <a:latin typeface="Arial" panose="020B0604020202020204" pitchFamily="34" charset="0"/>
        <a:ea typeface="+mn-ea"/>
        <a:cs typeface="+mn-cs"/>
      </a:defRPr>
    </a:lvl2pPr>
    <a:lvl3pPr marL="914400" algn="l" defTabSz="914400" rtl="0" eaLnBrk="1" latinLnBrk="0" hangingPunct="1">
      <a:defRPr sz="1200" kern="1200">
        <a:solidFill>
          <a:schemeClr val="tx1"/>
        </a:solidFill>
        <a:latin typeface="Arial" panose="020B0604020202020204" pitchFamily="34" charset="0"/>
        <a:ea typeface="+mn-ea"/>
        <a:cs typeface="+mn-cs"/>
      </a:defRPr>
    </a:lvl3pPr>
    <a:lvl4pPr marL="1371600" algn="l" defTabSz="914400" rtl="0" eaLnBrk="1" latinLnBrk="0" hangingPunct="1">
      <a:defRPr sz="1200" kern="1200">
        <a:solidFill>
          <a:schemeClr val="tx1"/>
        </a:solidFill>
        <a:latin typeface="Arial" panose="020B0604020202020204" pitchFamily="34" charset="0"/>
        <a:ea typeface="+mn-ea"/>
        <a:cs typeface="+mn-cs"/>
      </a:defRPr>
    </a:lvl4pPr>
    <a:lvl5pPr marL="1828800" algn="l" defTabSz="914400" rtl="0" eaLnBrk="1" latinLnBrk="0" hangingPunct="1">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86525A8C-1EFB-6341-8B8C-79B7C59F703F}"/>
              </a:ext>
            </a:extLst>
          </p:cNvPr>
          <p:cNvSpPr>
            <a:spLocks noGrp="1"/>
          </p:cNvSpPr>
          <p:nvPr>
            <p:ph type="pic" sz="quarter" idx="11"/>
          </p:nvPr>
        </p:nvSpPr>
        <p:spPr>
          <a:xfrm>
            <a:off x="5637804" y="1021300"/>
            <a:ext cx="11178936" cy="7355543"/>
          </a:xfrm>
          <a:prstGeom prst="corner">
            <a:avLst>
              <a:gd name="adj1" fmla="val 78408"/>
              <a:gd name="adj2" fmla="val 117748"/>
            </a:avLst>
          </a:prstGeom>
        </p:spPr>
        <p:txBody>
          <a:bodyPr/>
          <a:lstStyle/>
          <a:p>
            <a:endParaRPr lang="en-US" dirty="0"/>
          </a:p>
        </p:txBody>
      </p:sp>
      <p:pic>
        <p:nvPicPr>
          <p:cNvPr id="4" name="Picture 3" descr="A close up of a sign&#10;&#10;Description automatically generated">
            <a:extLst>
              <a:ext uri="{FF2B5EF4-FFF2-40B4-BE49-F238E27FC236}">
                <a16:creationId xmlns:a16="http://schemas.microsoft.com/office/drawing/2014/main" id="{31E7B94C-6884-7948-9EDC-3BED80DDDB18}"/>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4857239" y="1006315"/>
            <a:ext cx="1785740" cy="827024"/>
          </a:xfrm>
          <a:prstGeom prst="rect">
            <a:avLst/>
          </a:prstGeom>
        </p:spPr>
      </p:pic>
      <p:sp>
        <p:nvSpPr>
          <p:cNvPr id="5" name="Text Placeholder 3">
            <a:extLst>
              <a:ext uri="{FF2B5EF4-FFF2-40B4-BE49-F238E27FC236}">
                <a16:creationId xmlns:a16="http://schemas.microsoft.com/office/drawing/2014/main" id="{821AA497-2E05-2249-9F34-D8D245642331}"/>
              </a:ext>
            </a:extLst>
          </p:cNvPr>
          <p:cNvSpPr>
            <a:spLocks noGrp="1"/>
          </p:cNvSpPr>
          <p:nvPr>
            <p:ph type="body" sz="half" idx="10"/>
          </p:nvPr>
        </p:nvSpPr>
        <p:spPr>
          <a:xfrm>
            <a:off x="1064862" y="2011591"/>
            <a:ext cx="3788716" cy="5051641"/>
          </a:xfrm>
        </p:spPr>
        <p:txBody>
          <a:bodyPr/>
          <a:lstStyle>
            <a:lvl1pPr marL="0" indent="0">
              <a:buNone/>
              <a:defRPr sz="1020">
                <a:solidFill>
                  <a:schemeClr val="bg1"/>
                </a:solidFill>
              </a:defRPr>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endParaRPr lang="en-US" dirty="0"/>
          </a:p>
        </p:txBody>
      </p:sp>
      <p:sp>
        <p:nvSpPr>
          <p:cNvPr id="6" name="Title 1">
            <a:extLst>
              <a:ext uri="{FF2B5EF4-FFF2-40B4-BE49-F238E27FC236}">
                <a16:creationId xmlns:a16="http://schemas.microsoft.com/office/drawing/2014/main" id="{E6C8A8FC-C281-7540-A2F1-0C7261C1AFA7}"/>
              </a:ext>
            </a:extLst>
          </p:cNvPr>
          <p:cNvSpPr>
            <a:spLocks noGrp="1"/>
          </p:cNvSpPr>
          <p:nvPr>
            <p:ph type="title"/>
          </p:nvPr>
        </p:nvSpPr>
        <p:spPr>
          <a:xfrm>
            <a:off x="1064861" y="798641"/>
            <a:ext cx="3788719" cy="827024"/>
          </a:xfrm>
          <a:prstGeom prst="rect">
            <a:avLst/>
          </a:prstGeom>
        </p:spPr>
        <p:txBody>
          <a:bodyPr anchor="ctr">
            <a:noAutofit/>
          </a:bodyPr>
          <a:lstStyle>
            <a:lvl1pPr>
              <a:defRPr sz="1530">
                <a:solidFill>
                  <a:schemeClr val="bg1"/>
                </a:solidFill>
              </a:defRPr>
            </a:lvl1pPr>
          </a:lstStyle>
          <a:p>
            <a:endParaRPr lang="en-US" dirty="0"/>
          </a:p>
        </p:txBody>
      </p:sp>
      <p:grpSp>
        <p:nvGrpSpPr>
          <p:cNvPr id="7" name="Group 6">
            <a:extLst>
              <a:ext uri="{FF2B5EF4-FFF2-40B4-BE49-F238E27FC236}">
                <a16:creationId xmlns:a16="http://schemas.microsoft.com/office/drawing/2014/main" id="{B90C27EA-5D11-5546-8472-866F259E7BFC}"/>
              </a:ext>
            </a:extLst>
          </p:cNvPr>
          <p:cNvGrpSpPr/>
          <p:nvPr userDrawn="1"/>
        </p:nvGrpSpPr>
        <p:grpSpPr>
          <a:xfrm>
            <a:off x="5637804" y="854779"/>
            <a:ext cx="11188249" cy="1756967"/>
            <a:chOff x="3840781" y="580943"/>
            <a:chExt cx="7628351" cy="1197932"/>
          </a:xfrm>
        </p:grpSpPr>
        <p:sp>
          <p:nvSpPr>
            <p:cNvPr id="8" name="Rectangle 7">
              <a:extLst>
                <a:ext uri="{FF2B5EF4-FFF2-40B4-BE49-F238E27FC236}">
                  <a16:creationId xmlns:a16="http://schemas.microsoft.com/office/drawing/2014/main" id="{4215F3C6-7BE9-E34E-B778-A0FF431CC9C1}"/>
                </a:ext>
              </a:extLst>
            </p:cNvPr>
            <p:cNvSpPr/>
            <p:nvPr/>
          </p:nvSpPr>
          <p:spPr>
            <a:xfrm flipH="1">
              <a:off x="3840781" y="580944"/>
              <a:ext cx="5970185" cy="113536"/>
            </a:xfrm>
            <a:prstGeom prst="rect">
              <a:avLst/>
            </a:prstGeom>
            <a:gradFill>
              <a:gsLst>
                <a:gs pos="7000">
                  <a:srgbClr val="00FFFF"/>
                </a:gs>
                <a:gs pos="79000">
                  <a:srgbClr val="F8C93E"/>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1148" dirty="0">
                <a:latin typeface="Arial" panose="020B0604020202020204" pitchFamily="34" charset="0"/>
              </a:endParaRPr>
            </a:p>
          </p:txBody>
        </p:sp>
        <p:sp>
          <p:nvSpPr>
            <p:cNvPr id="9" name="Rectangle 8">
              <a:extLst>
                <a:ext uri="{FF2B5EF4-FFF2-40B4-BE49-F238E27FC236}">
                  <a16:creationId xmlns:a16="http://schemas.microsoft.com/office/drawing/2014/main" id="{9C83E426-A956-204B-922C-C9B114A51E89}"/>
                </a:ext>
              </a:extLst>
            </p:cNvPr>
            <p:cNvSpPr/>
            <p:nvPr/>
          </p:nvSpPr>
          <p:spPr>
            <a:xfrm>
              <a:off x="9757159" y="1669147"/>
              <a:ext cx="1711973" cy="109728"/>
            </a:xfrm>
            <a:prstGeom prst="rect">
              <a:avLst/>
            </a:prstGeom>
            <a:gradFill>
              <a:gsLst>
                <a:gs pos="9000">
                  <a:srgbClr val="00FFFF"/>
                </a:gs>
                <a:gs pos="62000">
                  <a:srgbClr val="F8C93E"/>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1148" dirty="0">
                <a:latin typeface="Arial" panose="020B0604020202020204" pitchFamily="34" charset="0"/>
              </a:endParaRPr>
            </a:p>
          </p:txBody>
        </p:sp>
        <p:sp>
          <p:nvSpPr>
            <p:cNvPr id="10" name="Rectangle 9">
              <a:extLst>
                <a:ext uri="{FF2B5EF4-FFF2-40B4-BE49-F238E27FC236}">
                  <a16:creationId xmlns:a16="http://schemas.microsoft.com/office/drawing/2014/main" id="{744F2D43-E606-9E4C-B3E1-C3F4607A4260}"/>
                </a:ext>
              </a:extLst>
            </p:cNvPr>
            <p:cNvSpPr/>
            <p:nvPr/>
          </p:nvSpPr>
          <p:spPr>
            <a:xfrm rot="5400000" flipH="1">
              <a:off x="9201318" y="1125045"/>
              <a:ext cx="1197932" cy="109728"/>
            </a:xfrm>
            <a:prstGeom prst="rect">
              <a:avLst/>
            </a:prstGeom>
            <a:solidFill>
              <a:srgbClr val="00FFF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1148" dirty="0">
                <a:latin typeface="Arial" panose="020B0604020202020204" pitchFamily="34" charset="0"/>
              </a:endParaRPr>
            </a:p>
          </p:txBody>
        </p:sp>
      </p:grpSp>
    </p:spTree>
    <p:extLst>
      <p:ext uri="{BB962C8B-B14F-4D97-AF65-F5344CB8AC3E}">
        <p14:creationId xmlns:p14="http://schemas.microsoft.com/office/powerpoint/2010/main" val="3659809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0_Custom Layout">
    <p:spTree>
      <p:nvGrpSpPr>
        <p:cNvPr id="1" name=""/>
        <p:cNvGrpSpPr/>
        <p:nvPr/>
      </p:nvGrpSpPr>
      <p:grpSpPr>
        <a:xfrm>
          <a:off x="0" y="0"/>
          <a:ext cx="0" cy="0"/>
          <a:chOff x="0" y="0"/>
          <a:chExt cx="0" cy="0"/>
        </a:xfrm>
      </p:grpSpPr>
      <p:pic>
        <p:nvPicPr>
          <p:cNvPr id="6" name="Picture 5" descr="A picture containing screenshot&#10;&#10;Description automatically generated">
            <a:extLst>
              <a:ext uri="{FF2B5EF4-FFF2-40B4-BE49-F238E27FC236}">
                <a16:creationId xmlns:a16="http://schemas.microsoft.com/office/drawing/2014/main" id="{AD24B231-6806-6549-A9EB-CC858BE52B4B}"/>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2" y="0"/>
            <a:ext cx="17881600" cy="10058400"/>
          </a:xfrm>
          <a:prstGeom prst="rect">
            <a:avLst/>
          </a:prstGeom>
        </p:spPr>
      </p:pic>
      <p:sp>
        <p:nvSpPr>
          <p:cNvPr id="7" name="Rectangle 6">
            <a:extLst>
              <a:ext uri="{FF2B5EF4-FFF2-40B4-BE49-F238E27FC236}">
                <a16:creationId xmlns:a16="http://schemas.microsoft.com/office/drawing/2014/main" id="{F8A33C9A-717B-938A-E534-5691F067D6AB}"/>
              </a:ext>
            </a:extLst>
          </p:cNvPr>
          <p:cNvSpPr/>
          <p:nvPr userDrawn="1"/>
        </p:nvSpPr>
        <p:spPr>
          <a:xfrm>
            <a:off x="904240" y="720304"/>
            <a:ext cx="2214881" cy="1178445"/>
          </a:xfrm>
          <a:prstGeom prst="rect">
            <a:avLst/>
          </a:prstGeom>
          <a:solidFill>
            <a:srgbClr val="0D234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4" name="Content Placeholder 15">
            <a:extLst>
              <a:ext uri="{FF2B5EF4-FFF2-40B4-BE49-F238E27FC236}">
                <a16:creationId xmlns:a16="http://schemas.microsoft.com/office/drawing/2014/main" id="{853AFDF2-6FAF-3C45-BA79-69FE0FE7C59D}"/>
              </a:ext>
            </a:extLst>
          </p:cNvPr>
          <p:cNvSpPr>
            <a:spLocks noGrp="1"/>
          </p:cNvSpPr>
          <p:nvPr>
            <p:ph sz="quarter" idx="10"/>
          </p:nvPr>
        </p:nvSpPr>
        <p:spPr>
          <a:xfrm>
            <a:off x="3269479" y="4015650"/>
            <a:ext cx="11949379" cy="4351656"/>
          </a:xfrm>
        </p:spPr>
        <p:txBody>
          <a:bodyPr>
            <a:normAutofit/>
          </a:bodyPr>
          <a:lstStyle>
            <a:lvl1pPr>
              <a:defRPr sz="1148">
                <a:solidFill>
                  <a:schemeClr val="tx1">
                    <a:lumMod val="75000"/>
                    <a:lumOff val="25000"/>
                  </a:schemeClr>
                </a:solidFill>
              </a:defRPr>
            </a:lvl1pPr>
            <a:lvl2pPr>
              <a:defRPr sz="1148">
                <a:solidFill>
                  <a:schemeClr val="tx1">
                    <a:lumMod val="75000"/>
                    <a:lumOff val="25000"/>
                  </a:schemeClr>
                </a:solidFill>
              </a:defRPr>
            </a:lvl2pPr>
            <a:lvl3pPr>
              <a:defRPr sz="1148">
                <a:solidFill>
                  <a:schemeClr val="tx1">
                    <a:lumMod val="75000"/>
                    <a:lumOff val="25000"/>
                  </a:schemeClr>
                </a:solidFill>
              </a:defRPr>
            </a:lvl3pPr>
            <a:lvl4pPr>
              <a:defRPr sz="1148">
                <a:solidFill>
                  <a:schemeClr val="tx1">
                    <a:lumMod val="75000"/>
                    <a:lumOff val="25000"/>
                  </a:schemeClr>
                </a:solidFill>
              </a:defRPr>
            </a:lvl4pPr>
            <a:lvl5pPr>
              <a:defRPr sz="1148">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1">
            <a:extLst>
              <a:ext uri="{FF2B5EF4-FFF2-40B4-BE49-F238E27FC236}">
                <a16:creationId xmlns:a16="http://schemas.microsoft.com/office/drawing/2014/main" id="{FE51A568-E78E-1345-A344-90658C4D4DA6}"/>
              </a:ext>
            </a:extLst>
          </p:cNvPr>
          <p:cNvSpPr>
            <a:spLocks noGrp="1"/>
          </p:cNvSpPr>
          <p:nvPr>
            <p:ph type="title"/>
          </p:nvPr>
        </p:nvSpPr>
        <p:spPr>
          <a:xfrm>
            <a:off x="5808535" y="2654250"/>
            <a:ext cx="6392934" cy="1096269"/>
          </a:xfrm>
          <a:prstGeom prst="rect">
            <a:avLst/>
          </a:prstGeom>
        </p:spPr>
        <p:txBody>
          <a:bodyPr anchor="ctr">
            <a:noAutofit/>
          </a:bodyPr>
          <a:lstStyle>
            <a:lvl1pPr algn="ctr">
              <a:defRPr sz="2040">
                <a:solidFill>
                  <a:schemeClr val="tx1"/>
                </a:solidFill>
              </a:defRPr>
            </a:lvl1pPr>
          </a:lstStyle>
          <a:p>
            <a:endParaRPr lang="en-US" dirty="0"/>
          </a:p>
        </p:txBody>
      </p:sp>
      <p:pic>
        <p:nvPicPr>
          <p:cNvPr id="9" name="Picture 8" descr="A close up of white text&#10;&#10;AI-generated content may be incorrect.">
            <a:extLst>
              <a:ext uri="{FF2B5EF4-FFF2-40B4-BE49-F238E27FC236}">
                <a16:creationId xmlns:a16="http://schemas.microsoft.com/office/drawing/2014/main" id="{4083B504-9090-D42B-1781-99AC593A4CE1}"/>
              </a:ext>
            </a:extLst>
          </p:cNvPr>
          <p:cNvPicPr>
            <a:picLocks noChangeAspect="1"/>
          </p:cNvPicPr>
          <p:nvPr userDrawn="1"/>
        </p:nvPicPr>
        <p:blipFill>
          <a:blip r:embed="rId3"/>
          <a:stretch>
            <a:fillRect/>
          </a:stretch>
        </p:blipFill>
        <p:spPr>
          <a:xfrm>
            <a:off x="802640" y="801585"/>
            <a:ext cx="3962400" cy="621968"/>
          </a:xfrm>
          <a:prstGeom prst="rect">
            <a:avLst/>
          </a:prstGeom>
        </p:spPr>
      </p:pic>
    </p:spTree>
    <p:extLst>
      <p:ext uri="{BB962C8B-B14F-4D97-AF65-F5344CB8AC3E}">
        <p14:creationId xmlns:p14="http://schemas.microsoft.com/office/powerpoint/2010/main" val="17362852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Slide 4">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18C2FC0D-00C8-2B44-BFC5-85A3072DBAC9}"/>
              </a:ext>
            </a:extLst>
          </p:cNvPr>
          <p:cNvSpPr/>
          <p:nvPr userDrawn="1"/>
        </p:nvSpPr>
        <p:spPr>
          <a:xfrm>
            <a:off x="0" y="0"/>
            <a:ext cx="17881600" cy="100584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48" dirty="0">
              <a:solidFill>
                <a:schemeClr val="tx1"/>
              </a:solidFill>
              <a:latin typeface="Arial" panose="020B0604020202020204" pitchFamily="34" charset="0"/>
            </a:endParaRPr>
          </a:p>
        </p:txBody>
      </p:sp>
      <p:sp>
        <p:nvSpPr>
          <p:cNvPr id="30" name="Content Placeholder 15">
            <a:extLst>
              <a:ext uri="{FF2B5EF4-FFF2-40B4-BE49-F238E27FC236}">
                <a16:creationId xmlns:a16="http://schemas.microsoft.com/office/drawing/2014/main" id="{B1D91A48-7ACA-AC4C-961A-3A2B06F35F69}"/>
              </a:ext>
            </a:extLst>
          </p:cNvPr>
          <p:cNvSpPr>
            <a:spLocks noGrp="1"/>
          </p:cNvSpPr>
          <p:nvPr>
            <p:ph sz="quarter" idx="10"/>
          </p:nvPr>
        </p:nvSpPr>
        <p:spPr>
          <a:xfrm>
            <a:off x="4813898" y="2623379"/>
            <a:ext cx="11630087" cy="6123716"/>
          </a:xfrm>
        </p:spPr>
        <p:txBody>
          <a:bodyPr>
            <a:normAutofit/>
          </a:bodyPr>
          <a:lstStyle>
            <a:lvl1pPr>
              <a:defRPr sz="1148">
                <a:solidFill>
                  <a:schemeClr val="tx1">
                    <a:lumMod val="75000"/>
                    <a:lumOff val="25000"/>
                  </a:schemeClr>
                </a:solidFill>
              </a:defRPr>
            </a:lvl1pPr>
            <a:lvl2pPr>
              <a:defRPr sz="1148">
                <a:solidFill>
                  <a:schemeClr val="tx1">
                    <a:lumMod val="75000"/>
                    <a:lumOff val="25000"/>
                  </a:schemeClr>
                </a:solidFill>
              </a:defRPr>
            </a:lvl2pPr>
            <a:lvl3pPr>
              <a:defRPr sz="1148">
                <a:solidFill>
                  <a:schemeClr val="tx1">
                    <a:lumMod val="75000"/>
                    <a:lumOff val="25000"/>
                  </a:schemeClr>
                </a:solidFill>
              </a:defRPr>
            </a:lvl3pPr>
            <a:lvl4pPr>
              <a:defRPr sz="1148">
                <a:solidFill>
                  <a:schemeClr val="tx1">
                    <a:lumMod val="75000"/>
                    <a:lumOff val="25000"/>
                  </a:schemeClr>
                </a:solidFill>
              </a:defRPr>
            </a:lvl4pPr>
            <a:lvl5pPr>
              <a:defRPr sz="1148">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Title 1">
            <a:extLst>
              <a:ext uri="{FF2B5EF4-FFF2-40B4-BE49-F238E27FC236}">
                <a16:creationId xmlns:a16="http://schemas.microsoft.com/office/drawing/2014/main" id="{A200CCED-6E70-9C4C-8D34-9653C97BC9AD}"/>
              </a:ext>
            </a:extLst>
          </p:cNvPr>
          <p:cNvSpPr>
            <a:spLocks noGrp="1"/>
          </p:cNvSpPr>
          <p:nvPr>
            <p:ph type="title"/>
          </p:nvPr>
        </p:nvSpPr>
        <p:spPr>
          <a:xfrm>
            <a:off x="4813898" y="1202445"/>
            <a:ext cx="11630087" cy="1096269"/>
          </a:xfrm>
          <a:prstGeom prst="rect">
            <a:avLst/>
          </a:prstGeom>
        </p:spPr>
        <p:txBody>
          <a:bodyPr anchor="ctr">
            <a:noAutofit/>
          </a:bodyPr>
          <a:lstStyle>
            <a:lvl1pPr algn="l">
              <a:defRPr sz="2040">
                <a:solidFill>
                  <a:schemeClr val="tx1"/>
                </a:solidFill>
                <a:effectLst/>
              </a:defRPr>
            </a:lvl1pPr>
          </a:lstStyle>
          <a:p>
            <a:endParaRPr lang="en-US" dirty="0"/>
          </a:p>
        </p:txBody>
      </p:sp>
      <p:pic>
        <p:nvPicPr>
          <p:cNvPr id="19" name="Picture 18" descr="A blue sky&#10;&#10;Description automatically generated">
            <a:extLst>
              <a:ext uri="{FF2B5EF4-FFF2-40B4-BE49-F238E27FC236}">
                <a16:creationId xmlns:a16="http://schemas.microsoft.com/office/drawing/2014/main" id="{6B427909-11C3-2B4F-99E1-06647A82931B}"/>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 y="1"/>
            <a:ext cx="3448756" cy="10058400"/>
          </a:xfrm>
          <a:prstGeom prst="rect">
            <a:avLst/>
          </a:prstGeom>
        </p:spPr>
      </p:pic>
      <p:grpSp>
        <p:nvGrpSpPr>
          <p:cNvPr id="11" name="Group 10">
            <a:extLst>
              <a:ext uri="{FF2B5EF4-FFF2-40B4-BE49-F238E27FC236}">
                <a16:creationId xmlns:a16="http://schemas.microsoft.com/office/drawing/2014/main" id="{6C4F623B-6644-7B41-A514-8B0D97CB3BB5}"/>
              </a:ext>
            </a:extLst>
          </p:cNvPr>
          <p:cNvGrpSpPr/>
          <p:nvPr userDrawn="1"/>
        </p:nvGrpSpPr>
        <p:grpSpPr>
          <a:xfrm>
            <a:off x="3302179" y="2"/>
            <a:ext cx="14579420" cy="10058399"/>
            <a:chOff x="2421466" y="-1"/>
            <a:chExt cx="9810796" cy="6874007"/>
          </a:xfrm>
        </p:grpSpPr>
        <p:sp>
          <p:nvSpPr>
            <p:cNvPr id="12" name="Rectangle 11">
              <a:extLst>
                <a:ext uri="{FF2B5EF4-FFF2-40B4-BE49-F238E27FC236}">
                  <a16:creationId xmlns:a16="http://schemas.microsoft.com/office/drawing/2014/main" id="{E7E3BA29-D548-E14A-925A-6DDE5A185378}"/>
                </a:ext>
              </a:extLst>
            </p:cNvPr>
            <p:cNvSpPr/>
            <p:nvPr/>
          </p:nvSpPr>
          <p:spPr>
            <a:xfrm rot="16200000" flipH="1">
              <a:off x="-852862" y="3408870"/>
              <a:ext cx="6723461" cy="174801"/>
            </a:xfrm>
            <a:prstGeom prst="rect">
              <a:avLst/>
            </a:prstGeom>
            <a:gradFill>
              <a:gsLst>
                <a:gs pos="98000">
                  <a:srgbClr val="D92D8A"/>
                </a:gs>
                <a:gs pos="0">
                  <a:srgbClr val="D92D8A"/>
                </a:gs>
                <a:gs pos="32000">
                  <a:srgbClr val="F8C93E"/>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1148" dirty="0">
                <a:latin typeface="Arial" panose="020B0604020202020204" pitchFamily="34" charset="0"/>
              </a:endParaRPr>
            </a:p>
          </p:txBody>
        </p:sp>
        <p:sp>
          <p:nvSpPr>
            <p:cNvPr id="13" name="Rectangle 12">
              <a:extLst>
                <a:ext uri="{FF2B5EF4-FFF2-40B4-BE49-F238E27FC236}">
                  <a16:creationId xmlns:a16="http://schemas.microsoft.com/office/drawing/2014/main" id="{166DB505-A3CE-D74D-92E0-CB719251EDDA}"/>
                </a:ext>
              </a:extLst>
            </p:cNvPr>
            <p:cNvSpPr/>
            <p:nvPr/>
          </p:nvSpPr>
          <p:spPr>
            <a:xfrm flipH="1">
              <a:off x="2421466" y="-1"/>
              <a:ext cx="9770533" cy="134540"/>
            </a:xfrm>
            <a:prstGeom prst="rect">
              <a:avLst/>
            </a:prstGeom>
            <a:gradFill>
              <a:gsLst>
                <a:gs pos="96000">
                  <a:srgbClr val="D92D8A"/>
                </a:gs>
                <a:gs pos="55000">
                  <a:srgbClr val="F8C93E"/>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1148" dirty="0">
                <a:latin typeface="Arial" panose="020B0604020202020204" pitchFamily="34" charset="0"/>
              </a:endParaRPr>
            </a:p>
          </p:txBody>
        </p:sp>
        <p:sp>
          <p:nvSpPr>
            <p:cNvPr id="14" name="Rectangle 13">
              <a:extLst>
                <a:ext uri="{FF2B5EF4-FFF2-40B4-BE49-F238E27FC236}">
                  <a16:creationId xmlns:a16="http://schemas.microsoft.com/office/drawing/2014/main" id="{EB5620D0-8507-8C49-B78D-FCF723E33FB3}"/>
                </a:ext>
              </a:extLst>
            </p:cNvPr>
            <p:cNvSpPr/>
            <p:nvPr/>
          </p:nvSpPr>
          <p:spPr>
            <a:xfrm flipH="1">
              <a:off x="2421467" y="6739466"/>
              <a:ext cx="5266266" cy="134540"/>
            </a:xfrm>
            <a:prstGeom prst="rect">
              <a:avLst/>
            </a:prstGeom>
            <a:gradFill>
              <a:gsLst>
                <a:gs pos="96000">
                  <a:srgbClr val="D92D8A"/>
                </a:gs>
                <a:gs pos="55000">
                  <a:srgbClr val="F8C93E"/>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1148" dirty="0">
                <a:latin typeface="Arial" panose="020B0604020202020204" pitchFamily="34" charset="0"/>
              </a:endParaRPr>
            </a:p>
          </p:txBody>
        </p:sp>
        <p:sp>
          <p:nvSpPr>
            <p:cNvPr id="15" name="Rectangle 14">
              <a:extLst>
                <a:ext uri="{FF2B5EF4-FFF2-40B4-BE49-F238E27FC236}">
                  <a16:creationId xmlns:a16="http://schemas.microsoft.com/office/drawing/2014/main" id="{40D88CDB-1D99-0741-8F0C-6B653BC890C1}"/>
                </a:ext>
              </a:extLst>
            </p:cNvPr>
            <p:cNvSpPr/>
            <p:nvPr/>
          </p:nvSpPr>
          <p:spPr>
            <a:xfrm rot="16200000" flipH="1">
              <a:off x="11018794" y="1038665"/>
              <a:ext cx="2252134" cy="174802"/>
            </a:xfrm>
            <a:prstGeom prst="rect">
              <a:avLst/>
            </a:prstGeom>
            <a:gradFill>
              <a:gsLst>
                <a:gs pos="96000">
                  <a:srgbClr val="D92D8A"/>
                </a:gs>
                <a:gs pos="55000">
                  <a:srgbClr val="F8C93E"/>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1148" dirty="0">
                <a:latin typeface="Arial" panose="020B0604020202020204" pitchFamily="34" charset="0"/>
              </a:endParaRPr>
            </a:p>
          </p:txBody>
        </p:sp>
      </p:grpSp>
      <p:pic>
        <p:nvPicPr>
          <p:cNvPr id="4" name="Picture 3" descr="A black and white sign with white text&#10;&#10;AI-generated content may be incorrect.">
            <a:extLst>
              <a:ext uri="{FF2B5EF4-FFF2-40B4-BE49-F238E27FC236}">
                <a16:creationId xmlns:a16="http://schemas.microsoft.com/office/drawing/2014/main" id="{63B04137-F556-D105-2A46-190E8525F510}"/>
              </a:ext>
            </a:extLst>
          </p:cNvPr>
          <p:cNvPicPr>
            <a:picLocks noChangeAspect="1"/>
          </p:cNvPicPr>
          <p:nvPr userDrawn="1"/>
        </p:nvPicPr>
        <p:blipFill>
          <a:blip r:embed="rId3"/>
          <a:stretch>
            <a:fillRect/>
          </a:stretch>
        </p:blipFill>
        <p:spPr>
          <a:xfrm>
            <a:off x="735220" y="8379989"/>
            <a:ext cx="1817439" cy="1031826"/>
          </a:xfrm>
          <a:prstGeom prst="rect">
            <a:avLst/>
          </a:prstGeom>
        </p:spPr>
      </p:pic>
    </p:spTree>
    <p:extLst>
      <p:ext uri="{BB962C8B-B14F-4D97-AF65-F5344CB8AC3E}">
        <p14:creationId xmlns:p14="http://schemas.microsoft.com/office/powerpoint/2010/main" val="30784859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0F1F921-75B0-9943-B1DF-025B2C48E6DD}"/>
              </a:ext>
            </a:extLst>
          </p:cNvPr>
          <p:cNvSpPr>
            <a:spLocks noGrp="1"/>
          </p:cNvSpPr>
          <p:nvPr>
            <p:ph type="title"/>
          </p:nvPr>
        </p:nvSpPr>
        <p:spPr>
          <a:xfrm>
            <a:off x="1229362" y="535518"/>
            <a:ext cx="15422880" cy="1944159"/>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B81FDCEF-2E0F-6748-B31C-B512291498D6}"/>
              </a:ext>
            </a:extLst>
          </p:cNvPr>
          <p:cNvSpPr>
            <a:spLocks noGrp="1"/>
          </p:cNvSpPr>
          <p:nvPr>
            <p:ph type="body" idx="1"/>
          </p:nvPr>
        </p:nvSpPr>
        <p:spPr>
          <a:xfrm>
            <a:off x="1229362" y="2677584"/>
            <a:ext cx="15422880" cy="638196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20888078"/>
      </p:ext>
    </p:extLst>
  </p:cSld>
  <p:clrMap bg1="lt1" tx1="dk1" bg2="lt2" tx2="dk2" accent1="accent1" accent2="accent2" accent3="accent3" accent4="accent4" accent5="accent5" accent6="accent6" hlink="hlink" folHlink="folHlink"/>
  <p:sldLayoutIdLst>
    <p:sldLayoutId id="2147483673" r:id="rId1"/>
    <p:sldLayoutId id="2147483680" r:id="rId2"/>
    <p:sldLayoutId id="2147483684" r:id="rId3"/>
  </p:sldLayoutIdLst>
  <p:txStyles>
    <p:titleStyle>
      <a:lvl1pPr algn="l" defTabSz="582930" rtl="0" eaLnBrk="1" latinLnBrk="0" hangingPunct="1">
        <a:lnSpc>
          <a:spcPct val="90000"/>
        </a:lnSpc>
        <a:spcBef>
          <a:spcPct val="0"/>
        </a:spcBef>
        <a:buNone/>
        <a:defRPr sz="2295" kern="1200">
          <a:solidFill>
            <a:schemeClr val="accent5"/>
          </a:solidFill>
          <a:latin typeface="Arial" panose="020B0604020202020204" pitchFamily="34" charset="0"/>
          <a:ea typeface="+mj-ea"/>
          <a:cs typeface="Arial" panose="020B0604020202020204" pitchFamily="34" charset="0"/>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accent5"/>
          </a:solidFill>
          <a:latin typeface="Arial" panose="020B0604020202020204" pitchFamily="34" charset="0"/>
          <a:ea typeface="+mn-ea"/>
          <a:cs typeface="Arial" panose="020B0604020202020204" pitchFamily="34" charset="0"/>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accent5"/>
          </a:solidFill>
          <a:latin typeface="Arial" panose="020B0604020202020204" pitchFamily="34" charset="0"/>
          <a:ea typeface="+mn-ea"/>
          <a:cs typeface="Arial" panose="020B0604020202020204" pitchFamily="34" charset="0"/>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accent5"/>
          </a:solidFill>
          <a:latin typeface="Arial" panose="020B0604020202020204" pitchFamily="34" charset="0"/>
          <a:ea typeface="+mn-ea"/>
          <a:cs typeface="Arial" panose="020B0604020202020204" pitchFamily="34" charset="0"/>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accent5"/>
          </a:solidFill>
          <a:latin typeface="Arial" panose="020B0604020202020204" pitchFamily="34" charset="0"/>
          <a:ea typeface="+mn-ea"/>
          <a:cs typeface="Arial" panose="020B0604020202020204" pitchFamily="34" charset="0"/>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accent5"/>
          </a:solidFill>
          <a:latin typeface="Arial" panose="020B0604020202020204" pitchFamily="34" charset="0"/>
          <a:ea typeface="+mn-ea"/>
          <a:cs typeface="Arial" panose="020B0604020202020204" pitchFamily="34" charset="0"/>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svg"/><Relationship Id="rId7" Type="http://schemas.openxmlformats.org/officeDocument/2006/relationships/image" Target="../media/image11.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svg"/><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8" Type="http://schemas.openxmlformats.org/officeDocument/2006/relationships/image" Target="../media/image18.png"/><Relationship Id="rId13" Type="http://schemas.openxmlformats.org/officeDocument/2006/relationships/image" Target="../media/image23.svg"/><Relationship Id="rId18" Type="http://schemas.openxmlformats.org/officeDocument/2006/relationships/image" Target="../media/image28.png"/><Relationship Id="rId3" Type="http://schemas.openxmlformats.org/officeDocument/2006/relationships/image" Target="../media/image13.svg"/><Relationship Id="rId21" Type="http://schemas.openxmlformats.org/officeDocument/2006/relationships/image" Target="../media/image31.svg"/><Relationship Id="rId7" Type="http://schemas.openxmlformats.org/officeDocument/2006/relationships/image" Target="../media/image17.svg"/><Relationship Id="rId12" Type="http://schemas.openxmlformats.org/officeDocument/2006/relationships/image" Target="../media/image22.png"/><Relationship Id="rId17" Type="http://schemas.openxmlformats.org/officeDocument/2006/relationships/image" Target="../media/image27.svg"/><Relationship Id="rId2" Type="http://schemas.openxmlformats.org/officeDocument/2006/relationships/image" Target="../media/image12.png"/><Relationship Id="rId16" Type="http://schemas.openxmlformats.org/officeDocument/2006/relationships/image" Target="../media/image26.png"/><Relationship Id="rId20" Type="http://schemas.openxmlformats.org/officeDocument/2006/relationships/image" Target="../media/image30.png"/><Relationship Id="rId1" Type="http://schemas.openxmlformats.org/officeDocument/2006/relationships/slideLayout" Target="../slideLayouts/slideLayout2.xml"/><Relationship Id="rId6" Type="http://schemas.openxmlformats.org/officeDocument/2006/relationships/image" Target="../media/image16.png"/><Relationship Id="rId11" Type="http://schemas.openxmlformats.org/officeDocument/2006/relationships/image" Target="../media/image21.svg"/><Relationship Id="rId5" Type="http://schemas.openxmlformats.org/officeDocument/2006/relationships/image" Target="../media/image15.svg"/><Relationship Id="rId15" Type="http://schemas.openxmlformats.org/officeDocument/2006/relationships/image" Target="../media/image25.svg"/><Relationship Id="rId10" Type="http://schemas.openxmlformats.org/officeDocument/2006/relationships/image" Target="../media/image20.png"/><Relationship Id="rId19" Type="http://schemas.openxmlformats.org/officeDocument/2006/relationships/image" Target="../media/image29.svg"/><Relationship Id="rId4" Type="http://schemas.openxmlformats.org/officeDocument/2006/relationships/image" Target="../media/image14.png"/><Relationship Id="rId9" Type="http://schemas.openxmlformats.org/officeDocument/2006/relationships/image" Target="../media/image19.svg"/><Relationship Id="rId14" Type="http://schemas.openxmlformats.org/officeDocument/2006/relationships/image" Target="../media/image24.png"/></Relationships>
</file>

<file path=ppt/slides/_rels/slide3.xml.rels><?xml version="1.0" encoding="UTF-8" standalone="yes"?>
<Relationships xmlns="http://schemas.openxmlformats.org/package/2006/relationships"><Relationship Id="rId3" Type="http://schemas.openxmlformats.org/officeDocument/2006/relationships/image" Target="../media/image33.svg"/><Relationship Id="rId2" Type="http://schemas.openxmlformats.org/officeDocument/2006/relationships/image" Target="../media/image32.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8" Type="http://schemas.openxmlformats.org/officeDocument/2006/relationships/image" Target="../media/image40.png"/><Relationship Id="rId3" Type="http://schemas.openxmlformats.org/officeDocument/2006/relationships/image" Target="../media/image35.svg"/><Relationship Id="rId7" Type="http://schemas.openxmlformats.org/officeDocument/2006/relationships/image" Target="../media/image39.svg"/><Relationship Id="rId2" Type="http://schemas.openxmlformats.org/officeDocument/2006/relationships/image" Target="../media/image34.png"/><Relationship Id="rId1" Type="http://schemas.openxmlformats.org/officeDocument/2006/relationships/slideLayout" Target="../slideLayouts/slideLayout2.xml"/><Relationship Id="rId6" Type="http://schemas.openxmlformats.org/officeDocument/2006/relationships/image" Target="../media/image38.png"/><Relationship Id="rId11" Type="http://schemas.openxmlformats.org/officeDocument/2006/relationships/image" Target="../media/image43.svg"/><Relationship Id="rId5" Type="http://schemas.openxmlformats.org/officeDocument/2006/relationships/image" Target="../media/image37.svg"/><Relationship Id="rId10" Type="http://schemas.openxmlformats.org/officeDocument/2006/relationships/image" Target="../media/image42.png"/><Relationship Id="rId4" Type="http://schemas.openxmlformats.org/officeDocument/2006/relationships/image" Target="../media/image36.png"/><Relationship Id="rId9" Type="http://schemas.openxmlformats.org/officeDocument/2006/relationships/image" Target="../media/image41.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Content Placeholder 14">
            <a:extLst>
              <a:ext uri="{FF2B5EF4-FFF2-40B4-BE49-F238E27FC236}">
                <a16:creationId xmlns:a16="http://schemas.microsoft.com/office/drawing/2014/main" id="{5CBB4BC0-E949-BE19-CDD7-ECBD62A747DE}"/>
              </a:ext>
            </a:extLst>
          </p:cNvPr>
          <p:cNvSpPr>
            <a:spLocks noGrp="1"/>
          </p:cNvSpPr>
          <p:nvPr>
            <p:ph sz="quarter" idx="10"/>
          </p:nvPr>
        </p:nvSpPr>
        <p:spPr>
          <a:xfrm>
            <a:off x="3549015" y="4015650"/>
            <a:ext cx="10715625" cy="4351656"/>
          </a:xfrm>
        </p:spPr>
        <p:txBody>
          <a:bodyPr>
            <a:normAutofit/>
          </a:bodyPr>
          <a:lstStyle/>
          <a:p>
            <a:pPr marL="0" indent="0">
              <a:lnSpc>
                <a:spcPct val="100000"/>
              </a:lnSpc>
              <a:spcBef>
                <a:spcPts val="0"/>
              </a:spcBef>
              <a:spcAft>
                <a:spcPts val="1800"/>
              </a:spcAft>
              <a:buNone/>
            </a:pPr>
            <a:r>
              <a:rPr lang="en-US" sz="1800" b="1" dirty="0">
                <a:solidFill>
                  <a:schemeClr val="bg2">
                    <a:lumMod val="25000"/>
                  </a:schemeClr>
                </a:solidFill>
              </a:rPr>
              <a:t>The Challenge</a:t>
            </a:r>
            <a:r>
              <a:rPr lang="en-US" sz="1800" dirty="0">
                <a:solidFill>
                  <a:schemeClr val="bg2">
                    <a:lumMod val="25000"/>
                  </a:schemeClr>
                </a:solidFill>
              </a:rPr>
              <a:t>    Funding is needed to sustain impactful community engagement, cutting-edge research, and global training efforts</a:t>
            </a:r>
          </a:p>
          <a:p>
            <a:pPr marL="0" indent="0">
              <a:lnSpc>
                <a:spcPct val="100000"/>
              </a:lnSpc>
              <a:spcBef>
                <a:spcPts val="0"/>
              </a:spcBef>
              <a:spcAft>
                <a:spcPts val="1800"/>
              </a:spcAft>
              <a:buNone/>
            </a:pPr>
            <a:endParaRPr lang="en-US" sz="1800" dirty="0">
              <a:solidFill>
                <a:schemeClr val="bg2">
                  <a:lumMod val="25000"/>
                </a:schemeClr>
              </a:solidFill>
            </a:endParaRPr>
          </a:p>
          <a:p>
            <a:pPr marL="0" indent="0">
              <a:lnSpc>
                <a:spcPct val="100000"/>
              </a:lnSpc>
              <a:spcBef>
                <a:spcPts val="0"/>
              </a:spcBef>
              <a:spcAft>
                <a:spcPts val="1800"/>
              </a:spcAft>
              <a:buNone/>
            </a:pPr>
            <a:r>
              <a:rPr lang="en-US" sz="1800" b="1" dirty="0">
                <a:solidFill>
                  <a:schemeClr val="bg2">
                    <a:lumMod val="25000"/>
                  </a:schemeClr>
                </a:solidFill>
              </a:rPr>
              <a:t>The Urgency</a:t>
            </a:r>
            <a:r>
              <a:rPr lang="en-US" sz="1800" dirty="0">
                <a:solidFill>
                  <a:schemeClr val="bg2">
                    <a:lumMod val="25000"/>
                  </a:schemeClr>
                </a:solidFill>
              </a:rPr>
              <a:t>    </a:t>
            </a:r>
            <a:r>
              <a:rPr lang="en-US" sz="1800" dirty="0"/>
              <a:t>Without immediate support, high-impact programs — including our Global Forensic Science Symposium, ROTC forensic internships, and cutting-edge research initiatives — risk losing momentum or disappearing altogether. These efforts are vital to advancing forensic science, national security, and equitable justice through innovation, collaboration, and education.</a:t>
            </a:r>
            <a:endParaRPr lang="en-US" sz="1800" dirty="0">
              <a:solidFill>
                <a:schemeClr val="bg2">
                  <a:lumMod val="25000"/>
                </a:schemeClr>
              </a:solidFill>
            </a:endParaRPr>
          </a:p>
          <a:p>
            <a:pPr marL="0" indent="0">
              <a:lnSpc>
                <a:spcPct val="100000"/>
              </a:lnSpc>
              <a:spcBef>
                <a:spcPts val="0"/>
              </a:spcBef>
              <a:spcAft>
                <a:spcPts val="1800"/>
              </a:spcAft>
              <a:buNone/>
            </a:pPr>
            <a:r>
              <a:rPr lang="en-US" sz="1800" b="1" dirty="0">
                <a:solidFill>
                  <a:schemeClr val="bg2">
                    <a:lumMod val="25000"/>
                  </a:schemeClr>
                </a:solidFill>
              </a:rPr>
              <a:t>Why It Matters</a:t>
            </a:r>
            <a:r>
              <a:rPr lang="en-US" sz="1800" dirty="0">
                <a:solidFill>
                  <a:schemeClr val="bg2">
                    <a:lumMod val="25000"/>
                  </a:schemeClr>
                </a:solidFill>
              </a:rPr>
              <a:t>    Your gift protects a global network of forensic science expertise built over decades. Without it, vital services to justice communities—domestically and internationally—will be diminished</a:t>
            </a:r>
          </a:p>
        </p:txBody>
      </p:sp>
      <p:sp>
        <p:nvSpPr>
          <p:cNvPr id="3" name="Title 2">
            <a:extLst>
              <a:ext uri="{FF2B5EF4-FFF2-40B4-BE49-F238E27FC236}">
                <a16:creationId xmlns:a16="http://schemas.microsoft.com/office/drawing/2014/main" id="{A84FAB3A-F3C1-927C-CAAC-113D383F950B}"/>
              </a:ext>
            </a:extLst>
          </p:cNvPr>
          <p:cNvSpPr>
            <a:spLocks noGrp="1"/>
          </p:cNvSpPr>
          <p:nvPr>
            <p:ph type="title"/>
          </p:nvPr>
        </p:nvSpPr>
        <p:spPr/>
        <p:txBody>
          <a:bodyPr anchor="ctr">
            <a:normAutofit/>
          </a:bodyPr>
          <a:lstStyle/>
          <a:p>
            <a:r>
              <a:rPr lang="en-US" sz="4000" dirty="0">
                <a:solidFill>
                  <a:schemeClr val="accent1"/>
                </a:solidFill>
              </a:rPr>
              <a:t>Why Give?</a:t>
            </a:r>
          </a:p>
        </p:txBody>
      </p:sp>
      <p:cxnSp>
        <p:nvCxnSpPr>
          <p:cNvPr id="17" name="Straight Connector 16">
            <a:extLst>
              <a:ext uri="{FF2B5EF4-FFF2-40B4-BE49-F238E27FC236}">
                <a16:creationId xmlns:a16="http://schemas.microsoft.com/office/drawing/2014/main" id="{350F34DB-93B2-10F6-636B-5D467F3C007B}"/>
              </a:ext>
            </a:extLst>
          </p:cNvPr>
          <p:cNvCxnSpPr>
            <a:cxnSpLocks/>
          </p:cNvCxnSpPr>
          <p:nvPr/>
        </p:nvCxnSpPr>
        <p:spPr>
          <a:xfrm>
            <a:off x="2289076" y="3951323"/>
            <a:ext cx="12278459" cy="0"/>
          </a:xfrm>
          <a:prstGeom prst="line">
            <a:avLst/>
          </a:prstGeom>
        </p:spPr>
        <p:style>
          <a:lnRef idx="3">
            <a:schemeClr val="accent6"/>
          </a:lnRef>
          <a:fillRef idx="0">
            <a:schemeClr val="accent6"/>
          </a:fillRef>
          <a:effectRef idx="2">
            <a:schemeClr val="accent6"/>
          </a:effectRef>
          <a:fontRef idx="minor">
            <a:schemeClr val="tx1"/>
          </a:fontRef>
        </p:style>
      </p:cxnSp>
      <p:cxnSp>
        <p:nvCxnSpPr>
          <p:cNvPr id="18" name="Straight Connector 17">
            <a:extLst>
              <a:ext uri="{FF2B5EF4-FFF2-40B4-BE49-F238E27FC236}">
                <a16:creationId xmlns:a16="http://schemas.microsoft.com/office/drawing/2014/main" id="{2C300D0C-D7EA-864C-A620-A05F844078E6}"/>
              </a:ext>
            </a:extLst>
          </p:cNvPr>
          <p:cNvCxnSpPr>
            <a:cxnSpLocks/>
          </p:cNvCxnSpPr>
          <p:nvPr/>
        </p:nvCxnSpPr>
        <p:spPr>
          <a:xfrm>
            <a:off x="2289076" y="5239287"/>
            <a:ext cx="12278459" cy="0"/>
          </a:xfrm>
          <a:prstGeom prst="line">
            <a:avLst/>
          </a:prstGeom>
        </p:spPr>
        <p:style>
          <a:lnRef idx="3">
            <a:schemeClr val="accent6"/>
          </a:lnRef>
          <a:fillRef idx="0">
            <a:schemeClr val="accent6"/>
          </a:fillRef>
          <a:effectRef idx="2">
            <a:schemeClr val="accent6"/>
          </a:effectRef>
          <a:fontRef idx="minor">
            <a:schemeClr val="tx1"/>
          </a:fontRef>
        </p:style>
      </p:cxnSp>
      <p:cxnSp>
        <p:nvCxnSpPr>
          <p:cNvPr id="19" name="Straight Connector 18">
            <a:extLst>
              <a:ext uri="{FF2B5EF4-FFF2-40B4-BE49-F238E27FC236}">
                <a16:creationId xmlns:a16="http://schemas.microsoft.com/office/drawing/2014/main" id="{33B9E092-FAD3-DBA1-D6B7-6DF791D3632B}"/>
              </a:ext>
            </a:extLst>
          </p:cNvPr>
          <p:cNvCxnSpPr>
            <a:cxnSpLocks/>
          </p:cNvCxnSpPr>
          <p:nvPr/>
        </p:nvCxnSpPr>
        <p:spPr>
          <a:xfrm>
            <a:off x="2289076" y="6519447"/>
            <a:ext cx="12278459" cy="0"/>
          </a:xfrm>
          <a:prstGeom prst="line">
            <a:avLst/>
          </a:prstGeom>
        </p:spPr>
        <p:style>
          <a:lnRef idx="3">
            <a:schemeClr val="accent6"/>
          </a:lnRef>
          <a:fillRef idx="0">
            <a:schemeClr val="accent6"/>
          </a:fillRef>
          <a:effectRef idx="2">
            <a:schemeClr val="accent6"/>
          </a:effectRef>
          <a:fontRef idx="minor">
            <a:schemeClr val="tx1"/>
          </a:fontRef>
        </p:style>
      </p:cxnSp>
      <p:pic>
        <p:nvPicPr>
          <p:cNvPr id="23" name="Graphic 22" descr="Hourglass 60% with solid fill">
            <a:extLst>
              <a:ext uri="{FF2B5EF4-FFF2-40B4-BE49-F238E27FC236}">
                <a16:creationId xmlns:a16="http://schemas.microsoft.com/office/drawing/2014/main" id="{DEF25DF1-186C-E715-5831-CD25436B8CB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01358" y="5315671"/>
            <a:ext cx="914400" cy="914400"/>
          </a:xfrm>
          <a:prstGeom prst="rect">
            <a:avLst/>
          </a:prstGeom>
        </p:spPr>
      </p:pic>
      <p:pic>
        <p:nvPicPr>
          <p:cNvPr id="25" name="Graphic 24" descr="Philanthropy with solid fill">
            <a:extLst>
              <a:ext uri="{FF2B5EF4-FFF2-40B4-BE49-F238E27FC236}">
                <a16:creationId xmlns:a16="http://schemas.microsoft.com/office/drawing/2014/main" id="{B872E2A1-E90B-EFB9-4D8F-119B8FF6B98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329580" y="4027708"/>
            <a:ext cx="914400" cy="914400"/>
          </a:xfrm>
          <a:prstGeom prst="rect">
            <a:avLst/>
          </a:prstGeom>
        </p:spPr>
      </p:pic>
      <p:pic>
        <p:nvPicPr>
          <p:cNvPr id="27" name="Graphic 26" descr="Globe with solid fill">
            <a:extLst>
              <a:ext uri="{FF2B5EF4-FFF2-40B4-BE49-F238E27FC236}">
                <a16:creationId xmlns:a16="http://schemas.microsoft.com/office/drawing/2014/main" id="{D952E75F-CED3-9380-F0F1-41F0393532C3}"/>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301358" y="6637866"/>
            <a:ext cx="914400" cy="914400"/>
          </a:xfrm>
          <a:prstGeom prst="rect">
            <a:avLst/>
          </a:prstGeom>
        </p:spPr>
      </p:pic>
      <p:sp>
        <p:nvSpPr>
          <p:cNvPr id="2" name="Title 6">
            <a:extLst>
              <a:ext uri="{FF2B5EF4-FFF2-40B4-BE49-F238E27FC236}">
                <a16:creationId xmlns:a16="http://schemas.microsoft.com/office/drawing/2014/main" id="{43751BA3-BF94-0CB9-3301-774004222433}"/>
              </a:ext>
            </a:extLst>
          </p:cNvPr>
          <p:cNvSpPr txBox="1">
            <a:spLocks/>
          </p:cNvSpPr>
          <p:nvPr/>
        </p:nvSpPr>
        <p:spPr>
          <a:xfrm>
            <a:off x="3662680" y="9168642"/>
            <a:ext cx="10556240" cy="655443"/>
          </a:xfrm>
          <a:prstGeom prst="rect">
            <a:avLst/>
          </a:prstGeom>
        </p:spPr>
        <p:txBody>
          <a:bodyPr vert="horz" lIns="91440" tIns="45720" rIns="91440" bIns="45720" rtlCol="0" anchor="ctr">
            <a:noAutofit/>
          </a:bodyPr>
          <a:lstStyle>
            <a:lvl1pPr algn="ctr" defTabSz="582930" rtl="0" eaLnBrk="1" latinLnBrk="0" hangingPunct="1">
              <a:lnSpc>
                <a:spcPct val="90000"/>
              </a:lnSpc>
              <a:spcBef>
                <a:spcPct val="0"/>
              </a:spcBef>
              <a:buNone/>
              <a:defRPr sz="2040" kern="1200">
                <a:solidFill>
                  <a:schemeClr val="tx1">
                    <a:lumMod val="75000"/>
                    <a:lumOff val="25000"/>
                  </a:schemeClr>
                </a:solidFill>
                <a:latin typeface="Arial" panose="020B0604020202020204" pitchFamily="34" charset="0"/>
                <a:ea typeface="+mj-ea"/>
                <a:cs typeface="Arial" panose="020B0604020202020204" pitchFamily="34" charset="0"/>
              </a:defRPr>
            </a:lvl1pPr>
          </a:lstStyle>
          <a:p>
            <a:r>
              <a:rPr lang="en-US" sz="2800" b="1" dirty="0">
                <a:solidFill>
                  <a:schemeClr val="bg1">
                    <a:lumMod val="65000"/>
                  </a:schemeClr>
                </a:solidFill>
                <a:ea typeface="Calibri" panose="020F0502020204030204" pitchFamily="34" charset="0"/>
              </a:rPr>
              <a:t>gfjc.fiu.edu             forensics@fiu.edu</a:t>
            </a:r>
            <a:endParaRPr lang="en-US" sz="2800" b="1" dirty="0">
              <a:solidFill>
                <a:schemeClr val="bg1">
                  <a:lumMod val="65000"/>
                </a:schemeClr>
              </a:solidFill>
            </a:endParaRPr>
          </a:p>
        </p:txBody>
      </p:sp>
    </p:spTree>
    <p:extLst>
      <p:ext uri="{BB962C8B-B14F-4D97-AF65-F5344CB8AC3E}">
        <p14:creationId xmlns:p14="http://schemas.microsoft.com/office/powerpoint/2010/main" val="621815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TextBox 107">
            <a:extLst>
              <a:ext uri="{FF2B5EF4-FFF2-40B4-BE49-F238E27FC236}">
                <a16:creationId xmlns:a16="http://schemas.microsoft.com/office/drawing/2014/main" id="{77DCAC9C-56C3-3FC9-6D1E-D0BE75918FB0}"/>
              </a:ext>
            </a:extLst>
          </p:cNvPr>
          <p:cNvSpPr txBox="1"/>
          <p:nvPr/>
        </p:nvSpPr>
        <p:spPr>
          <a:xfrm>
            <a:off x="15260932" y="5655019"/>
            <a:ext cx="1704522" cy="261610"/>
          </a:xfrm>
          <a:prstGeom prst="rect">
            <a:avLst/>
          </a:prstGeom>
          <a:noFill/>
        </p:spPr>
        <p:txBody>
          <a:bodyPr wrap="square">
            <a:spAutoFit/>
          </a:bodyPr>
          <a:lstStyle/>
          <a:p>
            <a:r>
              <a:rPr lang="en-US" sz="1100" b="1" dirty="0">
                <a:solidFill>
                  <a:schemeClr val="bg1"/>
                </a:solidFill>
                <a:latin typeface="Arial" panose="020B0604020202020204" pitchFamily="34" charset="0"/>
                <a:cs typeface="Arial" panose="020B0604020202020204" pitchFamily="34" charset="0"/>
              </a:rPr>
              <a:t>Subscriber Email</a:t>
            </a:r>
            <a:endParaRPr lang="en-US" sz="1100" b="1" dirty="0">
              <a:solidFill>
                <a:schemeClr val="bg1"/>
              </a:solidFill>
            </a:endParaRPr>
          </a:p>
        </p:txBody>
      </p:sp>
      <p:sp>
        <p:nvSpPr>
          <p:cNvPr id="16" name="Title 15">
            <a:extLst>
              <a:ext uri="{FF2B5EF4-FFF2-40B4-BE49-F238E27FC236}">
                <a16:creationId xmlns:a16="http://schemas.microsoft.com/office/drawing/2014/main" id="{5759435E-3AA0-2143-8A4E-FBEAE60CE710}"/>
              </a:ext>
            </a:extLst>
          </p:cNvPr>
          <p:cNvSpPr>
            <a:spLocks noGrp="1"/>
          </p:cNvSpPr>
          <p:nvPr>
            <p:ph type="title"/>
          </p:nvPr>
        </p:nvSpPr>
        <p:spPr>
          <a:xfrm>
            <a:off x="0" y="2654250"/>
            <a:ext cx="17881600" cy="1096269"/>
          </a:xfrm>
        </p:spPr>
        <p:txBody>
          <a:bodyPr/>
          <a:lstStyle/>
          <a:p>
            <a:r>
              <a:rPr lang="en-US" sz="4000" dirty="0">
                <a:ln w="0"/>
                <a:solidFill>
                  <a:srgbClr val="0D2348"/>
                </a:solidFill>
              </a:rPr>
              <a:t>Yearly Sponsorship Tiers</a:t>
            </a:r>
            <a:endParaRPr lang="en-US" sz="4000" dirty="0">
              <a:solidFill>
                <a:srgbClr val="0D2348"/>
              </a:solidFill>
            </a:endParaRPr>
          </a:p>
        </p:txBody>
      </p:sp>
      <p:sp>
        <p:nvSpPr>
          <p:cNvPr id="7" name="TextBox 6">
            <a:extLst>
              <a:ext uri="{FF2B5EF4-FFF2-40B4-BE49-F238E27FC236}">
                <a16:creationId xmlns:a16="http://schemas.microsoft.com/office/drawing/2014/main" id="{76299498-E601-C44E-DB95-A13BD38F4373}"/>
              </a:ext>
            </a:extLst>
          </p:cNvPr>
          <p:cNvSpPr txBox="1"/>
          <p:nvPr/>
        </p:nvSpPr>
        <p:spPr>
          <a:xfrm>
            <a:off x="718399" y="3788299"/>
            <a:ext cx="3482126" cy="5509200"/>
          </a:xfrm>
          <a:prstGeom prst="rect">
            <a:avLst/>
          </a:prstGeom>
          <a:noFill/>
        </p:spPr>
        <p:txBody>
          <a:bodyPr wrap="square">
            <a:spAutoFit/>
          </a:bodyPr>
          <a:lstStyle/>
          <a:p>
            <a:pPr lvl="0">
              <a:spcAft>
                <a:spcPts val="600"/>
              </a:spcAft>
            </a:pPr>
            <a:r>
              <a:rPr lang="en-US" b="1" dirty="0">
                <a:solidFill>
                  <a:schemeClr val="bg2">
                    <a:lumMod val="25000"/>
                  </a:schemeClr>
                </a:solidFill>
                <a:latin typeface="Arial" panose="020B0604020202020204" pitchFamily="34" charset="0"/>
                <a:cs typeface="Arial" panose="020B0604020202020204" pitchFamily="34" charset="0"/>
              </a:rPr>
              <a:t>Platinum Sponsor</a:t>
            </a:r>
          </a:p>
          <a:p>
            <a:pPr lvl="0">
              <a:spcAft>
                <a:spcPts val="600"/>
              </a:spcAft>
            </a:pPr>
            <a:r>
              <a:rPr lang="en-US" b="1" dirty="0">
                <a:solidFill>
                  <a:schemeClr val="bg2">
                    <a:lumMod val="25000"/>
                  </a:schemeClr>
                </a:solidFill>
                <a:latin typeface="Arial" panose="020B0604020202020204" pitchFamily="34" charset="0"/>
                <a:cs typeface="Arial" panose="020B0604020202020204" pitchFamily="34" charset="0"/>
              </a:rPr>
              <a:t>$10,000+</a:t>
            </a:r>
          </a:p>
          <a:p>
            <a:pPr marL="285750" lvl="0" indent="-285750">
              <a:spcAft>
                <a:spcPts val="600"/>
              </a:spcAft>
              <a:buFont typeface="Arial" panose="020B0604020202020204" pitchFamily="34" charset="0"/>
              <a:buChar char="•"/>
            </a:pPr>
            <a:r>
              <a:rPr lang="en-US" sz="1400" dirty="0">
                <a:solidFill>
                  <a:schemeClr val="bg2">
                    <a:lumMod val="25000"/>
                  </a:schemeClr>
                </a:solidFill>
                <a:latin typeface="Arial" panose="020B0604020202020204" pitchFamily="34" charset="0"/>
                <a:cs typeface="Arial" panose="020B0604020202020204" pitchFamily="34" charset="0"/>
              </a:rPr>
              <a:t>Premier logo placement and dedicated listing as Platinum sponsor on event presentations, materials, certificates, and signage</a:t>
            </a:r>
          </a:p>
          <a:p>
            <a:pPr marL="285750" lvl="0" indent="-285750">
              <a:spcAft>
                <a:spcPts val="600"/>
              </a:spcAft>
              <a:buFont typeface="Arial" panose="020B0604020202020204" pitchFamily="34" charset="0"/>
              <a:buChar char="•"/>
            </a:pPr>
            <a:r>
              <a:rPr lang="en-US" sz="1400" dirty="0">
                <a:solidFill>
                  <a:schemeClr val="bg2">
                    <a:lumMod val="25000"/>
                  </a:schemeClr>
                </a:solidFill>
                <a:latin typeface="Arial" panose="020B0604020202020204" pitchFamily="34" charset="0"/>
                <a:cs typeface="Arial" panose="020B0604020202020204" pitchFamily="34" charset="0"/>
              </a:rPr>
              <a:t>Speaking opportunity or custom engagement during events</a:t>
            </a:r>
          </a:p>
          <a:p>
            <a:pPr marL="285750" indent="-285750">
              <a:spcAft>
                <a:spcPts val="600"/>
              </a:spcAft>
              <a:buFont typeface="Arial" panose="020B0604020202020204" pitchFamily="34" charset="0"/>
              <a:buChar char="•"/>
            </a:pPr>
            <a:r>
              <a:rPr lang="en-US" sz="1400" dirty="0">
                <a:solidFill>
                  <a:schemeClr val="bg2">
                    <a:lumMod val="25000"/>
                  </a:schemeClr>
                </a:solidFill>
                <a:latin typeface="Arial" panose="020B0604020202020204" pitchFamily="34" charset="0"/>
                <a:cs typeface="Arial" panose="020B0604020202020204" pitchFamily="34" charset="0"/>
              </a:rPr>
              <a:t>Individual verbal recognition as sponsor during events</a:t>
            </a:r>
          </a:p>
          <a:p>
            <a:pPr marL="285750" lvl="0" indent="-285750">
              <a:spcAft>
                <a:spcPts val="600"/>
              </a:spcAft>
              <a:buFont typeface="Arial" panose="020B0604020202020204" pitchFamily="34" charset="0"/>
              <a:buChar char="•"/>
            </a:pPr>
            <a:r>
              <a:rPr lang="en-US" sz="1400" dirty="0">
                <a:solidFill>
                  <a:schemeClr val="bg2">
                    <a:lumMod val="25000"/>
                  </a:schemeClr>
                </a:solidFill>
                <a:latin typeface="Arial" panose="020B0604020202020204" pitchFamily="34" charset="0"/>
                <a:cs typeface="Arial" panose="020B0604020202020204" pitchFamily="34" charset="0"/>
              </a:rPr>
              <a:t>Custom recognition on social media </a:t>
            </a:r>
            <a:br>
              <a:rPr lang="en-US" sz="1400" dirty="0">
                <a:solidFill>
                  <a:schemeClr val="bg2">
                    <a:lumMod val="25000"/>
                  </a:schemeClr>
                </a:solidFill>
                <a:latin typeface="Arial" panose="020B0604020202020204" pitchFamily="34" charset="0"/>
                <a:cs typeface="Arial" panose="020B0604020202020204" pitchFamily="34" charset="0"/>
              </a:rPr>
            </a:br>
            <a:r>
              <a:rPr lang="en-US" sz="1400" dirty="0">
                <a:solidFill>
                  <a:schemeClr val="bg2">
                    <a:lumMod val="25000"/>
                  </a:schemeClr>
                </a:solidFill>
                <a:latin typeface="Arial" panose="020B0604020202020204" pitchFamily="34" charset="0"/>
                <a:cs typeface="Arial" panose="020B0604020202020204" pitchFamily="34" charset="0"/>
              </a:rPr>
              <a:t>(dedicated post and story)</a:t>
            </a:r>
          </a:p>
          <a:p>
            <a:pPr marL="285750" indent="-285750">
              <a:spcAft>
                <a:spcPts val="600"/>
              </a:spcAft>
              <a:buFont typeface="Arial" panose="020B0604020202020204" pitchFamily="34" charset="0"/>
              <a:buChar char="•"/>
            </a:pPr>
            <a:r>
              <a:rPr lang="en-US" sz="1400" dirty="0">
                <a:solidFill>
                  <a:schemeClr val="bg2">
                    <a:lumMod val="25000"/>
                  </a:schemeClr>
                </a:solidFill>
                <a:latin typeface="Arial" panose="020B0604020202020204" pitchFamily="34" charset="0"/>
                <a:cs typeface="Arial" panose="020B0604020202020204" pitchFamily="34" charset="0"/>
              </a:rPr>
              <a:t>Named as Platinum sponsor with logo and URL on website</a:t>
            </a:r>
          </a:p>
          <a:p>
            <a:pPr marL="285750" lvl="0" indent="-285750">
              <a:spcAft>
                <a:spcPts val="600"/>
              </a:spcAft>
              <a:buFont typeface="Arial" panose="020B0604020202020204" pitchFamily="34" charset="0"/>
              <a:buChar char="•"/>
            </a:pPr>
            <a:r>
              <a:rPr lang="en-US" sz="1400" dirty="0">
                <a:solidFill>
                  <a:schemeClr val="bg2">
                    <a:lumMod val="25000"/>
                  </a:schemeClr>
                </a:solidFill>
                <a:latin typeface="Arial" panose="020B0604020202020204" pitchFamily="34" charset="0"/>
                <a:cs typeface="Arial" panose="020B0604020202020204" pitchFamily="34" charset="0"/>
              </a:rPr>
              <a:t>Complimentary exhibit space </a:t>
            </a:r>
            <a:br>
              <a:rPr lang="en-US" sz="1400" dirty="0">
                <a:solidFill>
                  <a:schemeClr val="bg2">
                    <a:lumMod val="25000"/>
                  </a:schemeClr>
                </a:solidFill>
                <a:latin typeface="Arial" panose="020B0604020202020204" pitchFamily="34" charset="0"/>
                <a:cs typeface="Arial" panose="020B0604020202020204" pitchFamily="34" charset="0"/>
              </a:rPr>
            </a:br>
            <a:r>
              <a:rPr lang="en-US" sz="1400" dirty="0">
                <a:solidFill>
                  <a:schemeClr val="bg2">
                    <a:lumMod val="25000"/>
                  </a:schemeClr>
                </a:solidFill>
                <a:latin typeface="Arial" panose="020B0604020202020204" pitchFamily="34" charset="0"/>
                <a:cs typeface="Arial" panose="020B0604020202020204" pitchFamily="34" charset="0"/>
              </a:rPr>
              <a:t>(if applicable)</a:t>
            </a:r>
          </a:p>
          <a:p>
            <a:pPr marL="285750" lvl="0" indent="-285750">
              <a:spcAft>
                <a:spcPts val="600"/>
              </a:spcAft>
              <a:buFont typeface="Arial" panose="020B0604020202020204" pitchFamily="34" charset="0"/>
              <a:buChar char="•"/>
            </a:pPr>
            <a:r>
              <a:rPr lang="en-US" sz="1400" dirty="0">
                <a:solidFill>
                  <a:schemeClr val="bg2">
                    <a:lumMod val="25000"/>
                  </a:schemeClr>
                </a:solidFill>
                <a:latin typeface="Arial" panose="020B0604020202020204" pitchFamily="34" charset="0"/>
                <a:cs typeface="Arial" panose="020B0604020202020204" pitchFamily="34" charset="0"/>
              </a:rPr>
              <a:t>Reserved VIP seating at events </a:t>
            </a:r>
            <a:br>
              <a:rPr lang="en-US" sz="1400" dirty="0">
                <a:solidFill>
                  <a:schemeClr val="bg2">
                    <a:lumMod val="25000"/>
                  </a:schemeClr>
                </a:solidFill>
                <a:latin typeface="Arial" panose="020B0604020202020204" pitchFamily="34" charset="0"/>
                <a:cs typeface="Arial" panose="020B0604020202020204" pitchFamily="34" charset="0"/>
              </a:rPr>
            </a:br>
            <a:r>
              <a:rPr lang="en-US" sz="1400" dirty="0">
                <a:solidFill>
                  <a:schemeClr val="bg2">
                    <a:lumMod val="25000"/>
                  </a:schemeClr>
                </a:solidFill>
                <a:latin typeface="Arial" panose="020B0604020202020204" pitchFamily="34" charset="0"/>
                <a:cs typeface="Arial" panose="020B0604020202020204" pitchFamily="34" charset="0"/>
              </a:rPr>
              <a:t>(if applicable)</a:t>
            </a:r>
          </a:p>
          <a:p>
            <a:pPr marL="285750" indent="-285750">
              <a:spcAft>
                <a:spcPts val="600"/>
              </a:spcAft>
              <a:buFont typeface="Arial" panose="020B0604020202020204" pitchFamily="34" charset="0"/>
              <a:buChar char="•"/>
            </a:pPr>
            <a:r>
              <a:rPr lang="en-US" sz="1400" dirty="0">
                <a:solidFill>
                  <a:schemeClr val="bg2">
                    <a:lumMod val="25000"/>
                  </a:schemeClr>
                </a:solidFill>
                <a:latin typeface="Arial" panose="020B0604020202020204" pitchFamily="34" charset="0"/>
                <a:cs typeface="Arial" panose="020B0604020202020204" pitchFamily="34" charset="0"/>
              </a:rPr>
              <a:t>Featured article or interview in GFJC </a:t>
            </a:r>
            <a:r>
              <a:rPr lang="en-US" sz="1400" dirty="0">
                <a:solidFill>
                  <a:schemeClr val="tx1">
                    <a:lumMod val="85000"/>
                    <a:lumOff val="15000"/>
                  </a:schemeClr>
                </a:solidFill>
                <a:latin typeface="Arial" panose="020B0604020202020204" pitchFamily="34" charset="0"/>
                <a:cs typeface="Arial" panose="020B0604020202020204" pitchFamily="34" charset="0"/>
              </a:rPr>
              <a:t>newsletter and post-event recap</a:t>
            </a:r>
          </a:p>
          <a:p>
            <a:pPr marL="285750" lvl="0" indent="-285750">
              <a:spcAft>
                <a:spcPts val="600"/>
              </a:spcAft>
              <a:buFont typeface="Arial" panose="020B0604020202020204" pitchFamily="34" charset="0"/>
              <a:buChar char="•"/>
            </a:pPr>
            <a:r>
              <a:rPr lang="en-US" sz="1400" dirty="0">
                <a:latin typeface="Arial" panose="020B0604020202020204" pitchFamily="34" charset="0"/>
                <a:cs typeface="Arial" panose="020B0604020202020204" pitchFamily="34" charset="0"/>
              </a:rPr>
              <a:t>Recognition in press releases</a:t>
            </a:r>
          </a:p>
        </p:txBody>
      </p:sp>
      <p:sp>
        <p:nvSpPr>
          <p:cNvPr id="8" name="TextBox 7">
            <a:extLst>
              <a:ext uri="{FF2B5EF4-FFF2-40B4-BE49-F238E27FC236}">
                <a16:creationId xmlns:a16="http://schemas.microsoft.com/office/drawing/2014/main" id="{5C667C63-32CD-F6F4-C8F6-3592DBBA0755}"/>
              </a:ext>
            </a:extLst>
          </p:cNvPr>
          <p:cNvSpPr txBox="1"/>
          <p:nvPr/>
        </p:nvSpPr>
        <p:spPr>
          <a:xfrm>
            <a:off x="4411841" y="3788299"/>
            <a:ext cx="3330079" cy="4278094"/>
          </a:xfrm>
          <a:prstGeom prst="rect">
            <a:avLst/>
          </a:prstGeom>
          <a:noFill/>
        </p:spPr>
        <p:txBody>
          <a:bodyPr wrap="square">
            <a:spAutoFit/>
          </a:bodyPr>
          <a:lstStyle/>
          <a:p>
            <a:pPr lvl="0">
              <a:spcAft>
                <a:spcPts val="600"/>
              </a:spcAft>
            </a:pPr>
            <a:r>
              <a:rPr lang="en-US" b="1" dirty="0">
                <a:solidFill>
                  <a:schemeClr val="bg2">
                    <a:lumMod val="25000"/>
                  </a:schemeClr>
                </a:solidFill>
                <a:latin typeface="Arial" panose="020B0604020202020204" pitchFamily="34" charset="0"/>
                <a:cs typeface="Arial" panose="020B0604020202020204" pitchFamily="34" charset="0"/>
              </a:rPr>
              <a:t>Gold Sponsor</a:t>
            </a:r>
          </a:p>
          <a:p>
            <a:pPr lvl="0">
              <a:spcAft>
                <a:spcPts val="600"/>
              </a:spcAft>
            </a:pPr>
            <a:r>
              <a:rPr lang="en-US" b="1" dirty="0">
                <a:solidFill>
                  <a:schemeClr val="bg2">
                    <a:lumMod val="25000"/>
                  </a:schemeClr>
                </a:solidFill>
                <a:latin typeface="Arial" panose="020B0604020202020204" pitchFamily="34" charset="0"/>
                <a:cs typeface="Arial" panose="020B0604020202020204" pitchFamily="34" charset="0"/>
              </a:rPr>
              <a:t>$5,000–$9,999</a:t>
            </a:r>
          </a:p>
          <a:p>
            <a:pPr marL="285750" lvl="0" indent="-285750">
              <a:spcAft>
                <a:spcPts val="600"/>
              </a:spcAft>
              <a:buFont typeface="Arial" panose="020B0604020202020204" pitchFamily="34" charset="0"/>
              <a:buChar char="•"/>
            </a:pPr>
            <a:r>
              <a:rPr lang="en-US" sz="1400" dirty="0">
                <a:solidFill>
                  <a:schemeClr val="bg2">
                    <a:lumMod val="25000"/>
                  </a:schemeClr>
                </a:solidFill>
                <a:latin typeface="Arial" panose="020B0604020202020204" pitchFamily="34" charset="0"/>
                <a:cs typeface="Arial" panose="020B0604020202020204" pitchFamily="34" charset="0"/>
              </a:rPr>
              <a:t>Prominent logo placement and dedicated listing as Gold sponsor on event programs, slide, and signage</a:t>
            </a:r>
          </a:p>
          <a:p>
            <a:pPr marL="285750" lvl="0" indent="-285750">
              <a:spcAft>
                <a:spcPts val="600"/>
              </a:spcAft>
              <a:buFont typeface="Arial" panose="020B0604020202020204" pitchFamily="34" charset="0"/>
              <a:buChar char="•"/>
            </a:pPr>
            <a:r>
              <a:rPr lang="en-US" sz="1400" dirty="0">
                <a:solidFill>
                  <a:schemeClr val="bg2">
                    <a:lumMod val="25000"/>
                  </a:schemeClr>
                </a:solidFill>
                <a:latin typeface="Arial" panose="020B0604020202020204" pitchFamily="34" charset="0"/>
                <a:cs typeface="Arial" panose="020B0604020202020204" pitchFamily="34" charset="0"/>
              </a:rPr>
              <a:t>Individual verbal recognition as sponsor during events</a:t>
            </a:r>
          </a:p>
          <a:p>
            <a:pPr marL="285750" indent="-285750">
              <a:spcAft>
                <a:spcPts val="600"/>
              </a:spcAft>
              <a:buFont typeface="Arial" panose="020B0604020202020204" pitchFamily="34" charset="0"/>
              <a:buChar char="•"/>
            </a:pPr>
            <a:r>
              <a:rPr lang="en-US" sz="1400" dirty="0">
                <a:solidFill>
                  <a:schemeClr val="bg2">
                    <a:lumMod val="25000"/>
                  </a:schemeClr>
                </a:solidFill>
                <a:latin typeface="Arial" panose="020B0604020202020204" pitchFamily="34" charset="0"/>
                <a:cs typeface="Arial" panose="020B0604020202020204" pitchFamily="34" charset="0"/>
              </a:rPr>
              <a:t>Named as Gold sponsor with logo and URL on website</a:t>
            </a:r>
          </a:p>
          <a:p>
            <a:pPr marL="285750" lvl="0" indent="-285750">
              <a:spcAft>
                <a:spcPts val="600"/>
              </a:spcAft>
              <a:buFont typeface="Arial" panose="020B0604020202020204" pitchFamily="34" charset="0"/>
              <a:buChar char="•"/>
            </a:pPr>
            <a:r>
              <a:rPr lang="en-US" sz="1400" dirty="0">
                <a:solidFill>
                  <a:schemeClr val="bg2">
                    <a:lumMod val="25000"/>
                  </a:schemeClr>
                </a:solidFill>
                <a:latin typeface="Arial" panose="020B0604020202020204" pitchFamily="34" charset="0"/>
                <a:cs typeface="Arial" panose="020B0604020202020204" pitchFamily="34" charset="0"/>
              </a:rPr>
              <a:t>Complimentary exhibit space </a:t>
            </a:r>
            <a:br>
              <a:rPr lang="en-US" sz="1400" dirty="0">
                <a:solidFill>
                  <a:schemeClr val="bg2">
                    <a:lumMod val="25000"/>
                  </a:schemeClr>
                </a:solidFill>
                <a:latin typeface="Arial" panose="020B0604020202020204" pitchFamily="34" charset="0"/>
                <a:cs typeface="Arial" panose="020B0604020202020204" pitchFamily="34" charset="0"/>
              </a:rPr>
            </a:br>
            <a:r>
              <a:rPr lang="en-US" sz="1400" dirty="0">
                <a:solidFill>
                  <a:schemeClr val="bg2">
                    <a:lumMod val="25000"/>
                  </a:schemeClr>
                </a:solidFill>
                <a:latin typeface="Arial" panose="020B0604020202020204" pitchFamily="34" charset="0"/>
                <a:cs typeface="Arial" panose="020B0604020202020204" pitchFamily="34" charset="0"/>
              </a:rPr>
              <a:t>(if applicable)</a:t>
            </a:r>
          </a:p>
          <a:p>
            <a:pPr marL="285750" lvl="0" indent="-285750">
              <a:spcAft>
                <a:spcPts val="600"/>
              </a:spcAft>
              <a:buFont typeface="Arial" panose="020B0604020202020204" pitchFamily="34" charset="0"/>
              <a:buChar char="•"/>
            </a:pPr>
            <a:r>
              <a:rPr lang="en-US" sz="1400" dirty="0">
                <a:solidFill>
                  <a:schemeClr val="bg2">
                    <a:lumMod val="25000"/>
                  </a:schemeClr>
                </a:solidFill>
                <a:latin typeface="Arial" panose="020B0604020202020204" pitchFamily="34" charset="0"/>
                <a:cs typeface="Arial" panose="020B0604020202020204" pitchFamily="34" charset="0"/>
              </a:rPr>
              <a:t>Reserved seating at events </a:t>
            </a:r>
            <a:br>
              <a:rPr lang="en-US" sz="1400" dirty="0">
                <a:solidFill>
                  <a:schemeClr val="bg2">
                    <a:lumMod val="25000"/>
                  </a:schemeClr>
                </a:solidFill>
                <a:latin typeface="Arial" panose="020B0604020202020204" pitchFamily="34" charset="0"/>
                <a:cs typeface="Arial" panose="020B0604020202020204" pitchFamily="34" charset="0"/>
              </a:rPr>
            </a:br>
            <a:r>
              <a:rPr lang="en-US" sz="1400" dirty="0">
                <a:solidFill>
                  <a:schemeClr val="bg2">
                    <a:lumMod val="25000"/>
                  </a:schemeClr>
                </a:solidFill>
                <a:latin typeface="Arial" panose="020B0604020202020204" pitchFamily="34" charset="0"/>
                <a:cs typeface="Arial" panose="020B0604020202020204" pitchFamily="34" charset="0"/>
              </a:rPr>
              <a:t>(if applicable)</a:t>
            </a:r>
          </a:p>
          <a:p>
            <a:pPr marL="285750" indent="-285750">
              <a:spcAft>
                <a:spcPts val="600"/>
              </a:spcAft>
              <a:buFont typeface="Arial" panose="020B0604020202020204" pitchFamily="34" charset="0"/>
              <a:buChar char="•"/>
            </a:pPr>
            <a:r>
              <a:rPr lang="en-US" sz="1400" dirty="0">
                <a:solidFill>
                  <a:schemeClr val="bg2">
                    <a:lumMod val="25000"/>
                  </a:schemeClr>
                </a:solidFill>
                <a:latin typeface="Arial" panose="020B0604020202020204" pitchFamily="34" charset="0"/>
                <a:cs typeface="Arial" panose="020B0604020202020204" pitchFamily="34" charset="0"/>
              </a:rPr>
              <a:t>Dedicated social media mentions before and after events</a:t>
            </a:r>
          </a:p>
          <a:p>
            <a:pPr marL="285750" indent="-285750">
              <a:spcAft>
                <a:spcPts val="600"/>
              </a:spcAft>
              <a:buFont typeface="Arial" panose="020B0604020202020204" pitchFamily="34" charset="0"/>
              <a:buChar char="•"/>
            </a:pPr>
            <a:r>
              <a:rPr lang="en-US" sz="1400" dirty="0">
                <a:solidFill>
                  <a:schemeClr val="bg2">
                    <a:lumMod val="25000"/>
                  </a:schemeClr>
                </a:solidFill>
                <a:latin typeface="Arial" panose="020B0604020202020204" pitchFamily="34" charset="0"/>
                <a:cs typeface="Arial" panose="020B0604020202020204" pitchFamily="34" charset="0"/>
              </a:rPr>
              <a:t>Mention in GFJC newsletter</a:t>
            </a:r>
          </a:p>
        </p:txBody>
      </p:sp>
      <p:sp>
        <p:nvSpPr>
          <p:cNvPr id="12" name="TextBox 11">
            <a:extLst>
              <a:ext uri="{FF2B5EF4-FFF2-40B4-BE49-F238E27FC236}">
                <a16:creationId xmlns:a16="http://schemas.microsoft.com/office/drawing/2014/main" id="{863B0501-989B-F104-7A85-98983DABA4A7}"/>
              </a:ext>
            </a:extLst>
          </p:cNvPr>
          <p:cNvSpPr txBox="1"/>
          <p:nvPr/>
        </p:nvSpPr>
        <p:spPr>
          <a:xfrm>
            <a:off x="8015585" y="3788299"/>
            <a:ext cx="2838365" cy="3477875"/>
          </a:xfrm>
          <a:prstGeom prst="rect">
            <a:avLst/>
          </a:prstGeom>
          <a:noFill/>
        </p:spPr>
        <p:txBody>
          <a:bodyPr wrap="square">
            <a:spAutoFit/>
          </a:bodyPr>
          <a:lstStyle/>
          <a:p>
            <a:pPr lvl="0">
              <a:spcAft>
                <a:spcPts val="600"/>
              </a:spcAft>
            </a:pPr>
            <a:r>
              <a:rPr lang="en-US" b="1" dirty="0">
                <a:solidFill>
                  <a:schemeClr val="bg2">
                    <a:lumMod val="25000"/>
                  </a:schemeClr>
                </a:solidFill>
                <a:latin typeface="Arial" panose="020B0604020202020204" pitchFamily="34" charset="0"/>
                <a:cs typeface="Arial" panose="020B0604020202020204" pitchFamily="34" charset="0"/>
              </a:rPr>
              <a:t>Silver Sponsor </a:t>
            </a:r>
          </a:p>
          <a:p>
            <a:pPr lvl="0">
              <a:spcAft>
                <a:spcPts val="600"/>
              </a:spcAft>
            </a:pPr>
            <a:r>
              <a:rPr lang="en-US" b="1" dirty="0">
                <a:solidFill>
                  <a:schemeClr val="bg2">
                    <a:lumMod val="25000"/>
                  </a:schemeClr>
                </a:solidFill>
                <a:latin typeface="Arial" panose="020B0604020202020204" pitchFamily="34" charset="0"/>
                <a:cs typeface="Arial" panose="020B0604020202020204" pitchFamily="34" charset="0"/>
              </a:rPr>
              <a:t>$2,500–$4,999</a:t>
            </a:r>
          </a:p>
          <a:p>
            <a:pPr marL="285750" lvl="0" indent="-285750">
              <a:spcAft>
                <a:spcPts val="600"/>
              </a:spcAft>
              <a:buFont typeface="Arial" panose="020B0604020202020204" pitchFamily="34" charset="0"/>
              <a:buChar char="•"/>
            </a:pPr>
            <a:r>
              <a:rPr lang="en-US" sz="1400" dirty="0">
                <a:solidFill>
                  <a:schemeClr val="bg2">
                    <a:lumMod val="25000"/>
                  </a:schemeClr>
                </a:solidFill>
                <a:latin typeface="Arial" panose="020B0604020202020204" pitchFamily="34" charset="0"/>
                <a:cs typeface="Arial" panose="020B0604020202020204" pitchFamily="34" charset="0"/>
              </a:rPr>
              <a:t>Dedicated listing as Silver sponsor with logo on event programs, slide, and signage</a:t>
            </a:r>
          </a:p>
          <a:p>
            <a:pPr marL="285750" lvl="0" indent="-285750">
              <a:spcAft>
                <a:spcPts val="600"/>
              </a:spcAft>
              <a:buFont typeface="Arial" panose="020B0604020202020204" pitchFamily="34" charset="0"/>
              <a:buChar char="•"/>
            </a:pPr>
            <a:r>
              <a:rPr lang="en-US" sz="1400" dirty="0">
                <a:solidFill>
                  <a:schemeClr val="tx1">
                    <a:lumMod val="85000"/>
                    <a:lumOff val="15000"/>
                  </a:schemeClr>
                </a:solidFill>
                <a:latin typeface="Arial" panose="020B0604020202020204" pitchFamily="34" charset="0"/>
                <a:cs typeface="Arial" panose="020B0604020202020204" pitchFamily="34" charset="0"/>
              </a:rPr>
              <a:t>Shared verbal recognition as sponsor during events</a:t>
            </a:r>
          </a:p>
          <a:p>
            <a:pPr marL="285750" indent="-285750">
              <a:spcAft>
                <a:spcPts val="600"/>
              </a:spcAft>
              <a:buFont typeface="Arial" panose="020B0604020202020204" pitchFamily="34" charset="0"/>
              <a:buChar char="•"/>
            </a:pPr>
            <a:r>
              <a:rPr lang="en-US" sz="1400" dirty="0">
                <a:latin typeface="Arial" panose="020B0604020202020204" pitchFamily="34" charset="0"/>
                <a:cs typeface="Arial" panose="020B0604020202020204" pitchFamily="34" charset="0"/>
              </a:rPr>
              <a:t>Named as Silver sponsor with logo and URL on website</a:t>
            </a:r>
          </a:p>
          <a:p>
            <a:pPr marL="285750" lvl="0" indent="-285750">
              <a:spcAft>
                <a:spcPts val="600"/>
              </a:spcAft>
              <a:buFont typeface="Arial" panose="020B0604020202020204" pitchFamily="34" charset="0"/>
              <a:buChar char="•"/>
            </a:pPr>
            <a:r>
              <a:rPr lang="en-US" sz="1400" dirty="0">
                <a:latin typeface="Arial" panose="020B0604020202020204" pitchFamily="34" charset="0"/>
                <a:cs typeface="Arial" panose="020B0604020202020204" pitchFamily="34" charset="0"/>
              </a:rPr>
              <a:t>Recognition as sponsor with logo in shared thank-you email or social media post</a:t>
            </a:r>
          </a:p>
          <a:p>
            <a:pPr marL="285750" lvl="0" indent="-285750">
              <a:spcAft>
                <a:spcPts val="600"/>
              </a:spcAft>
              <a:buFont typeface="Arial" panose="020B0604020202020204" pitchFamily="34" charset="0"/>
              <a:buChar char="•"/>
            </a:pPr>
            <a:r>
              <a:rPr lang="en-US" sz="1400" dirty="0">
                <a:solidFill>
                  <a:schemeClr val="tx1">
                    <a:lumMod val="85000"/>
                    <a:lumOff val="15000"/>
                  </a:schemeClr>
                </a:solidFill>
                <a:latin typeface="Arial" panose="020B0604020202020204" pitchFamily="34" charset="0"/>
                <a:cs typeface="Arial" panose="020B0604020202020204" pitchFamily="34" charset="0"/>
              </a:rPr>
              <a:t>Mention in post-events recap</a:t>
            </a:r>
          </a:p>
        </p:txBody>
      </p:sp>
      <p:sp>
        <p:nvSpPr>
          <p:cNvPr id="13" name="TextBox 12">
            <a:extLst>
              <a:ext uri="{FF2B5EF4-FFF2-40B4-BE49-F238E27FC236}">
                <a16:creationId xmlns:a16="http://schemas.microsoft.com/office/drawing/2014/main" id="{F87847BA-97A4-02B8-267E-69638617197B}"/>
              </a:ext>
            </a:extLst>
          </p:cNvPr>
          <p:cNvSpPr txBox="1"/>
          <p:nvPr/>
        </p:nvSpPr>
        <p:spPr>
          <a:xfrm>
            <a:off x="11369944" y="3788299"/>
            <a:ext cx="2650858" cy="2677656"/>
          </a:xfrm>
          <a:prstGeom prst="rect">
            <a:avLst/>
          </a:prstGeom>
          <a:noFill/>
        </p:spPr>
        <p:txBody>
          <a:bodyPr wrap="square">
            <a:spAutoFit/>
          </a:bodyPr>
          <a:lstStyle/>
          <a:p>
            <a:pPr lvl="0">
              <a:spcAft>
                <a:spcPts val="600"/>
              </a:spcAft>
            </a:pPr>
            <a:r>
              <a:rPr lang="en-US" b="1" dirty="0">
                <a:solidFill>
                  <a:schemeClr val="bg2">
                    <a:lumMod val="25000"/>
                  </a:schemeClr>
                </a:solidFill>
                <a:latin typeface="Arial" panose="020B0604020202020204" pitchFamily="34" charset="0"/>
                <a:cs typeface="Arial" panose="020B0604020202020204" pitchFamily="34" charset="0"/>
              </a:rPr>
              <a:t>Bronze Sponsor </a:t>
            </a:r>
          </a:p>
          <a:p>
            <a:pPr lvl="0">
              <a:spcAft>
                <a:spcPts val="600"/>
              </a:spcAft>
            </a:pPr>
            <a:r>
              <a:rPr lang="en-US" b="1" dirty="0">
                <a:solidFill>
                  <a:schemeClr val="bg2">
                    <a:lumMod val="25000"/>
                  </a:schemeClr>
                </a:solidFill>
                <a:latin typeface="Arial" panose="020B0604020202020204" pitchFamily="34" charset="0"/>
                <a:cs typeface="Arial" panose="020B0604020202020204" pitchFamily="34" charset="0"/>
              </a:rPr>
              <a:t>$1,000–$2,499</a:t>
            </a:r>
          </a:p>
          <a:p>
            <a:pPr marL="285750" lvl="0" indent="-285750">
              <a:spcAft>
                <a:spcPts val="600"/>
              </a:spcAft>
              <a:buFont typeface="Arial" panose="020B0604020202020204" pitchFamily="34" charset="0"/>
              <a:buChar char="•"/>
            </a:pPr>
            <a:r>
              <a:rPr lang="en-US" sz="1400" dirty="0">
                <a:solidFill>
                  <a:schemeClr val="bg2">
                    <a:lumMod val="25000"/>
                  </a:schemeClr>
                </a:solidFill>
                <a:latin typeface="Arial" panose="020B0604020202020204" pitchFamily="34" charset="0"/>
                <a:cs typeface="Arial" panose="020B0604020202020204" pitchFamily="34" charset="0"/>
              </a:rPr>
              <a:t>Listing as Bronze sponsor on event programs, shared slide, and signage</a:t>
            </a:r>
          </a:p>
          <a:p>
            <a:pPr marL="285750" lvl="0" indent="-285750">
              <a:spcAft>
                <a:spcPts val="600"/>
              </a:spcAft>
              <a:buFont typeface="Arial" panose="020B0604020202020204" pitchFamily="34" charset="0"/>
              <a:buChar char="•"/>
            </a:pPr>
            <a:r>
              <a:rPr lang="en-US" sz="1400" dirty="0">
                <a:solidFill>
                  <a:schemeClr val="bg2">
                    <a:lumMod val="25000"/>
                  </a:schemeClr>
                </a:solidFill>
                <a:latin typeface="Arial" panose="020B0604020202020204" pitchFamily="34" charset="0"/>
                <a:cs typeface="Arial" panose="020B0604020202020204" pitchFamily="34" charset="0"/>
              </a:rPr>
              <a:t>Named as Bronze sponsor with URL on website</a:t>
            </a:r>
          </a:p>
          <a:p>
            <a:pPr marL="285750" lvl="0" indent="-285750">
              <a:spcAft>
                <a:spcPts val="600"/>
              </a:spcAft>
              <a:buFont typeface="Arial" panose="020B0604020202020204" pitchFamily="34" charset="0"/>
              <a:buChar char="•"/>
            </a:pPr>
            <a:r>
              <a:rPr lang="en-US" sz="1400" dirty="0">
                <a:solidFill>
                  <a:schemeClr val="bg2">
                    <a:lumMod val="25000"/>
                  </a:schemeClr>
                </a:solidFill>
                <a:latin typeface="Arial" panose="020B0604020202020204" pitchFamily="34" charset="0"/>
                <a:cs typeface="Arial" panose="020B0604020202020204" pitchFamily="34" charset="0"/>
              </a:rPr>
              <a:t>Recognition as sponsor in shared thank-you email or social media post</a:t>
            </a:r>
          </a:p>
        </p:txBody>
      </p:sp>
      <p:sp>
        <p:nvSpPr>
          <p:cNvPr id="14" name="TextBox 13">
            <a:extLst>
              <a:ext uri="{FF2B5EF4-FFF2-40B4-BE49-F238E27FC236}">
                <a16:creationId xmlns:a16="http://schemas.microsoft.com/office/drawing/2014/main" id="{F2FA3924-E19D-B823-4D1C-426B4FC4186A}"/>
              </a:ext>
            </a:extLst>
          </p:cNvPr>
          <p:cNvSpPr txBox="1"/>
          <p:nvPr/>
        </p:nvSpPr>
        <p:spPr>
          <a:xfrm>
            <a:off x="14470070" y="3788299"/>
            <a:ext cx="2814863" cy="1954381"/>
          </a:xfrm>
          <a:prstGeom prst="rect">
            <a:avLst/>
          </a:prstGeom>
          <a:noFill/>
        </p:spPr>
        <p:txBody>
          <a:bodyPr wrap="square">
            <a:spAutoFit/>
          </a:bodyPr>
          <a:lstStyle/>
          <a:p>
            <a:pPr lvl="0">
              <a:spcAft>
                <a:spcPts val="600"/>
              </a:spcAft>
            </a:pPr>
            <a:r>
              <a:rPr lang="en-US" b="1" dirty="0">
                <a:solidFill>
                  <a:schemeClr val="bg2">
                    <a:lumMod val="25000"/>
                  </a:schemeClr>
                </a:solidFill>
                <a:latin typeface="Arial" panose="020B0604020202020204" pitchFamily="34" charset="0"/>
                <a:cs typeface="Arial" panose="020B0604020202020204" pitchFamily="34" charset="0"/>
              </a:rPr>
              <a:t>Supporter </a:t>
            </a:r>
          </a:p>
          <a:p>
            <a:pPr lvl="0">
              <a:spcAft>
                <a:spcPts val="600"/>
              </a:spcAft>
            </a:pPr>
            <a:r>
              <a:rPr lang="en-US" b="1" dirty="0">
                <a:solidFill>
                  <a:schemeClr val="bg2">
                    <a:lumMod val="25000"/>
                  </a:schemeClr>
                </a:solidFill>
                <a:latin typeface="Arial" panose="020B0604020202020204" pitchFamily="34" charset="0"/>
                <a:cs typeface="Arial" panose="020B0604020202020204" pitchFamily="34" charset="0"/>
              </a:rPr>
              <a:t>Up to $999</a:t>
            </a:r>
          </a:p>
          <a:p>
            <a:pPr marL="285750" lvl="0" indent="-285750">
              <a:spcAft>
                <a:spcPts val="600"/>
              </a:spcAft>
              <a:buFont typeface="Arial" panose="020B0604020202020204" pitchFamily="34" charset="0"/>
              <a:buChar char="•"/>
            </a:pPr>
            <a:r>
              <a:rPr lang="en-US" sz="1400" dirty="0">
                <a:solidFill>
                  <a:schemeClr val="bg2">
                    <a:lumMod val="25000"/>
                  </a:schemeClr>
                </a:solidFill>
                <a:latin typeface="Arial" panose="020B0604020202020204" pitchFamily="34" charset="0"/>
                <a:cs typeface="Arial" panose="020B0604020202020204" pitchFamily="34" charset="0"/>
              </a:rPr>
              <a:t>Named as Supporter on website</a:t>
            </a:r>
          </a:p>
          <a:p>
            <a:pPr marL="285750" indent="-285750">
              <a:spcAft>
                <a:spcPts val="600"/>
              </a:spcAft>
              <a:buFont typeface="Arial" panose="020B0604020202020204" pitchFamily="34" charset="0"/>
              <a:buChar char="•"/>
            </a:pPr>
            <a:r>
              <a:rPr lang="en-US" sz="1400" dirty="0">
                <a:solidFill>
                  <a:schemeClr val="bg2">
                    <a:lumMod val="25000"/>
                  </a:schemeClr>
                </a:solidFill>
                <a:latin typeface="Arial" panose="020B0604020202020204" pitchFamily="34" charset="0"/>
                <a:cs typeface="Arial" panose="020B0604020202020204" pitchFamily="34" charset="0"/>
              </a:rPr>
              <a:t>Mention as supporter in shared thank-you email or social media post</a:t>
            </a:r>
          </a:p>
        </p:txBody>
      </p:sp>
      <p:pic>
        <p:nvPicPr>
          <p:cNvPr id="26" name="Graphic 25" descr="Lecturer with solid fill">
            <a:extLst>
              <a:ext uri="{FF2B5EF4-FFF2-40B4-BE49-F238E27FC236}">
                <a16:creationId xmlns:a16="http://schemas.microsoft.com/office/drawing/2014/main" id="{B6C974AF-91C0-45CA-5E78-F5177F615AB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88581" y="9259981"/>
            <a:ext cx="320251" cy="320251"/>
          </a:xfrm>
          <a:prstGeom prst="rect">
            <a:avLst/>
          </a:prstGeom>
        </p:spPr>
      </p:pic>
      <p:pic>
        <p:nvPicPr>
          <p:cNvPr id="28" name="Graphic 27" descr="Newspaper with solid fill">
            <a:extLst>
              <a:ext uri="{FF2B5EF4-FFF2-40B4-BE49-F238E27FC236}">
                <a16:creationId xmlns:a16="http://schemas.microsoft.com/office/drawing/2014/main" id="{E3ECB96F-093A-7AD5-0CB2-A41740BBA6E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03349" y="8050511"/>
            <a:ext cx="415681" cy="415681"/>
          </a:xfrm>
          <a:prstGeom prst="rect">
            <a:avLst/>
          </a:prstGeom>
        </p:spPr>
      </p:pic>
      <p:pic>
        <p:nvPicPr>
          <p:cNvPr id="31" name="Graphic 30" descr="Online Network with solid fill">
            <a:extLst>
              <a:ext uri="{FF2B5EF4-FFF2-40B4-BE49-F238E27FC236}">
                <a16:creationId xmlns:a16="http://schemas.microsoft.com/office/drawing/2014/main" id="{3D746D09-28DA-46E5-0091-E18EE5BA26AD}"/>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5278146" y="5756429"/>
            <a:ext cx="388531" cy="388531"/>
          </a:xfrm>
          <a:prstGeom prst="rect">
            <a:avLst/>
          </a:prstGeom>
        </p:spPr>
      </p:pic>
      <p:pic>
        <p:nvPicPr>
          <p:cNvPr id="34" name="Graphic 33" descr="Internet with solid fill">
            <a:extLst>
              <a:ext uri="{FF2B5EF4-FFF2-40B4-BE49-F238E27FC236}">
                <a16:creationId xmlns:a16="http://schemas.microsoft.com/office/drawing/2014/main" id="{2597F27B-1800-B404-4ED8-DA35E5695A62}"/>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8370415" y="7228863"/>
            <a:ext cx="509628" cy="509628"/>
          </a:xfrm>
          <a:prstGeom prst="rect">
            <a:avLst/>
          </a:prstGeom>
        </p:spPr>
      </p:pic>
      <p:pic>
        <p:nvPicPr>
          <p:cNvPr id="36" name="Graphic 35" descr="Teacher with solid fill">
            <a:extLst>
              <a:ext uri="{FF2B5EF4-FFF2-40B4-BE49-F238E27FC236}">
                <a16:creationId xmlns:a16="http://schemas.microsoft.com/office/drawing/2014/main" id="{7E39BD87-53F8-AF90-D0D2-11EF313A07D9}"/>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1733789" y="6456218"/>
            <a:ext cx="509629" cy="509629"/>
          </a:xfrm>
          <a:prstGeom prst="rect">
            <a:avLst/>
          </a:prstGeom>
        </p:spPr>
      </p:pic>
      <p:pic>
        <p:nvPicPr>
          <p:cNvPr id="37" name="Graphic 36" descr="Email with solid fill">
            <a:extLst>
              <a:ext uri="{FF2B5EF4-FFF2-40B4-BE49-F238E27FC236}">
                <a16:creationId xmlns:a16="http://schemas.microsoft.com/office/drawing/2014/main" id="{17FD1711-88AB-A37C-DF80-7324AED51F7F}"/>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14881026" y="5747840"/>
            <a:ext cx="397120" cy="397120"/>
          </a:xfrm>
          <a:prstGeom prst="rect">
            <a:avLst/>
          </a:prstGeom>
        </p:spPr>
      </p:pic>
      <p:pic>
        <p:nvPicPr>
          <p:cNvPr id="54" name="Graphic 53" descr="Meeting with solid fill">
            <a:extLst>
              <a:ext uri="{FF2B5EF4-FFF2-40B4-BE49-F238E27FC236}">
                <a16:creationId xmlns:a16="http://schemas.microsoft.com/office/drawing/2014/main" id="{2411850E-05DC-A266-BBC6-206FADFEBFC0}"/>
              </a:ext>
            </a:extLst>
          </p:cNvPr>
          <p:cNvPicPr>
            <a:picLocks noChangeAspect="1"/>
          </p:cNvPicPr>
          <p:nvPr/>
        </p:nvPicPr>
        <p:blipFill>
          <a:blip r:embed="rId14">
            <a:extLst>
              <a:ext uri="{96DAC541-7B7A-43D3-8B79-37D633B846F1}">
                <asvg:svgBlip xmlns:asvg="http://schemas.microsoft.com/office/drawing/2016/SVG/main" r:embed="rId15"/>
              </a:ext>
            </a:extLst>
          </a:blip>
          <a:stretch>
            <a:fillRect/>
          </a:stretch>
        </p:blipFill>
        <p:spPr>
          <a:xfrm>
            <a:off x="4790780" y="8002079"/>
            <a:ext cx="502779" cy="502779"/>
          </a:xfrm>
          <a:prstGeom prst="rect">
            <a:avLst/>
          </a:prstGeom>
        </p:spPr>
      </p:pic>
      <p:pic>
        <p:nvPicPr>
          <p:cNvPr id="90" name="Graphic 89" descr="Open book with solid fill">
            <a:extLst>
              <a:ext uri="{FF2B5EF4-FFF2-40B4-BE49-F238E27FC236}">
                <a16:creationId xmlns:a16="http://schemas.microsoft.com/office/drawing/2014/main" id="{E1F7A2B3-D8DE-30AC-603A-2859F4F3DFB7}"/>
              </a:ext>
            </a:extLst>
          </p:cNvPr>
          <p:cNvPicPr>
            <a:picLocks noChangeAspect="1"/>
          </p:cNvPicPr>
          <p:nvPr/>
        </p:nvPicPr>
        <p:blipFill>
          <a:blip r:embed="rId16">
            <a:extLst>
              <a:ext uri="{96DAC541-7B7A-43D3-8B79-37D633B846F1}">
                <asvg:svgBlip xmlns:asvg="http://schemas.microsoft.com/office/drawing/2016/SVG/main" r:embed="rId17"/>
              </a:ext>
            </a:extLst>
          </a:blip>
          <a:stretch>
            <a:fillRect/>
          </a:stretch>
        </p:blipFill>
        <p:spPr>
          <a:xfrm>
            <a:off x="1324046" y="9203851"/>
            <a:ext cx="424095" cy="424095"/>
          </a:xfrm>
          <a:prstGeom prst="rect">
            <a:avLst/>
          </a:prstGeom>
        </p:spPr>
      </p:pic>
      <p:pic>
        <p:nvPicPr>
          <p:cNvPr id="92" name="Graphic 91" descr="Megaphone with solid fill">
            <a:extLst>
              <a:ext uri="{FF2B5EF4-FFF2-40B4-BE49-F238E27FC236}">
                <a16:creationId xmlns:a16="http://schemas.microsoft.com/office/drawing/2014/main" id="{B73B8976-2F3F-4467-D4A3-0F28FDFD7C10}"/>
              </a:ext>
            </a:extLst>
          </p:cNvPr>
          <p:cNvPicPr>
            <a:picLocks noChangeAspect="1"/>
          </p:cNvPicPr>
          <p:nvPr/>
        </p:nvPicPr>
        <p:blipFill>
          <a:blip r:embed="rId18">
            <a:extLst>
              <a:ext uri="{96DAC541-7B7A-43D3-8B79-37D633B846F1}">
                <asvg:svgBlip xmlns:asvg="http://schemas.microsoft.com/office/drawing/2016/SVG/main" r:embed="rId19"/>
              </a:ext>
            </a:extLst>
          </a:blip>
          <a:stretch>
            <a:fillRect/>
          </a:stretch>
        </p:blipFill>
        <p:spPr>
          <a:xfrm>
            <a:off x="8929902" y="7246579"/>
            <a:ext cx="421342" cy="421342"/>
          </a:xfrm>
          <a:prstGeom prst="rect">
            <a:avLst/>
          </a:prstGeom>
        </p:spPr>
      </p:pic>
      <p:pic>
        <p:nvPicPr>
          <p:cNvPr id="98" name="Graphic 97" descr="Cursor with solid fill">
            <a:extLst>
              <a:ext uri="{FF2B5EF4-FFF2-40B4-BE49-F238E27FC236}">
                <a16:creationId xmlns:a16="http://schemas.microsoft.com/office/drawing/2014/main" id="{4606891F-0C32-1005-C617-0A5CC1D40994}"/>
              </a:ext>
            </a:extLst>
          </p:cNvPr>
          <p:cNvPicPr>
            <a:picLocks noChangeAspect="1"/>
          </p:cNvPicPr>
          <p:nvPr/>
        </p:nvPicPr>
        <p:blipFill>
          <a:blip r:embed="rId20">
            <a:extLst>
              <a:ext uri="{96DAC541-7B7A-43D3-8B79-37D633B846F1}">
                <asvg:svgBlip xmlns:asvg="http://schemas.microsoft.com/office/drawing/2016/SVG/main" r:embed="rId21"/>
              </a:ext>
            </a:extLst>
          </a:blip>
          <a:stretch>
            <a:fillRect/>
          </a:stretch>
        </p:blipFill>
        <p:spPr>
          <a:xfrm>
            <a:off x="12244717" y="6477556"/>
            <a:ext cx="449451" cy="449451"/>
          </a:xfrm>
          <a:prstGeom prst="rect">
            <a:avLst/>
          </a:prstGeom>
        </p:spPr>
      </p:pic>
      <p:sp>
        <p:nvSpPr>
          <p:cNvPr id="2" name="Title 6">
            <a:extLst>
              <a:ext uri="{FF2B5EF4-FFF2-40B4-BE49-F238E27FC236}">
                <a16:creationId xmlns:a16="http://schemas.microsoft.com/office/drawing/2014/main" id="{01DC570A-AA62-495F-9E99-25BA7859EB90}"/>
              </a:ext>
            </a:extLst>
          </p:cNvPr>
          <p:cNvSpPr txBox="1">
            <a:spLocks/>
          </p:cNvSpPr>
          <p:nvPr/>
        </p:nvSpPr>
        <p:spPr>
          <a:xfrm>
            <a:off x="3662680" y="9168642"/>
            <a:ext cx="10556240" cy="655443"/>
          </a:xfrm>
          <a:prstGeom prst="rect">
            <a:avLst/>
          </a:prstGeom>
        </p:spPr>
        <p:txBody>
          <a:bodyPr vert="horz" lIns="91440" tIns="45720" rIns="91440" bIns="45720" rtlCol="0" anchor="ctr">
            <a:noAutofit/>
          </a:bodyPr>
          <a:lstStyle>
            <a:lvl1pPr algn="ctr" defTabSz="582930" rtl="0" eaLnBrk="1" latinLnBrk="0" hangingPunct="1">
              <a:lnSpc>
                <a:spcPct val="90000"/>
              </a:lnSpc>
              <a:spcBef>
                <a:spcPct val="0"/>
              </a:spcBef>
              <a:buNone/>
              <a:defRPr sz="2040" kern="1200">
                <a:solidFill>
                  <a:schemeClr val="tx1">
                    <a:lumMod val="75000"/>
                    <a:lumOff val="25000"/>
                  </a:schemeClr>
                </a:solidFill>
                <a:latin typeface="Arial" panose="020B0604020202020204" pitchFamily="34" charset="0"/>
                <a:ea typeface="+mj-ea"/>
                <a:cs typeface="Arial" panose="020B0604020202020204" pitchFamily="34" charset="0"/>
              </a:defRPr>
            </a:lvl1pPr>
          </a:lstStyle>
          <a:p>
            <a:r>
              <a:rPr lang="en-US" sz="2800" b="1" dirty="0">
                <a:solidFill>
                  <a:schemeClr val="bg1">
                    <a:lumMod val="65000"/>
                  </a:schemeClr>
                </a:solidFill>
                <a:ea typeface="Calibri" panose="020F0502020204030204" pitchFamily="34" charset="0"/>
              </a:rPr>
              <a:t>gfjc.fiu.edu             forensics@fiu.edu</a:t>
            </a:r>
            <a:endParaRPr lang="en-US" sz="2800" b="1" dirty="0">
              <a:solidFill>
                <a:schemeClr val="bg1">
                  <a:lumMod val="65000"/>
                </a:schemeClr>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108F63-698F-5CDE-4CBF-5D5AC958A272}"/>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356D310-6F0B-AB33-A91C-B0551C7444BE}"/>
              </a:ext>
            </a:extLst>
          </p:cNvPr>
          <p:cNvSpPr>
            <a:spLocks noGrp="1"/>
          </p:cNvSpPr>
          <p:nvPr>
            <p:ph sz="quarter" idx="10"/>
          </p:nvPr>
        </p:nvSpPr>
        <p:spPr>
          <a:xfrm>
            <a:off x="4813898" y="3274695"/>
            <a:ext cx="10382287" cy="6549390"/>
          </a:xfrm>
        </p:spPr>
        <p:txBody>
          <a:bodyPr>
            <a:normAutofit/>
          </a:bodyPr>
          <a:lstStyle/>
          <a:p>
            <a:pPr marL="0" indent="0">
              <a:lnSpc>
                <a:spcPct val="100000"/>
              </a:lnSpc>
              <a:spcBef>
                <a:spcPts val="0"/>
              </a:spcBef>
              <a:spcAft>
                <a:spcPts val="600"/>
              </a:spcAft>
              <a:buNone/>
            </a:pPr>
            <a:r>
              <a:rPr lang="en-US" sz="1800" dirty="0"/>
              <a:t>ICODD serves as a collaborative forum for experts, organizations, and stakeholders across the globe to advance the science and operational effectiveness of detection canines. Through the development, promotion, and adoption of consensus-based standards, ICODD promotes consistency, transparency, and scientific rigor in the use of detector dogs. The Commission brings together voices from academia, government, industry, and operational handlers to address emerging challenges, support best practices, and enhance the credibility of canine detection in forensic, security, and public safety applications.</a:t>
            </a:r>
          </a:p>
          <a:p>
            <a:pPr marL="0" indent="0">
              <a:lnSpc>
                <a:spcPct val="100000"/>
              </a:lnSpc>
              <a:spcBef>
                <a:spcPts val="0"/>
              </a:spcBef>
              <a:spcAft>
                <a:spcPts val="600"/>
              </a:spcAft>
              <a:buNone/>
            </a:pPr>
            <a:endParaRPr lang="en-US" sz="1800" dirty="0"/>
          </a:p>
          <a:p>
            <a:pPr>
              <a:lnSpc>
                <a:spcPct val="100000"/>
              </a:lnSpc>
              <a:spcBef>
                <a:spcPts val="0"/>
              </a:spcBef>
              <a:spcAft>
                <a:spcPts val="600"/>
              </a:spcAft>
            </a:pPr>
            <a:r>
              <a:rPr lang="en-US" sz="1800" dirty="0"/>
              <a:t>Support the global standardization of canine detection practices, which enhances the effectiveness of dogs in detecting explosives, narcotics, firearms, and human remains</a:t>
            </a:r>
          </a:p>
          <a:p>
            <a:pPr>
              <a:lnSpc>
                <a:spcPct val="100000"/>
              </a:lnSpc>
              <a:spcBef>
                <a:spcPts val="0"/>
              </a:spcBef>
              <a:spcAft>
                <a:spcPts val="600"/>
              </a:spcAft>
            </a:pPr>
            <a:r>
              <a:rPr lang="en-US" sz="1800" dirty="0"/>
              <a:t>Contribute to initiatives that directly impact counterterrorism, disaster response, border security, and law enforcement</a:t>
            </a:r>
          </a:p>
          <a:p>
            <a:pPr>
              <a:lnSpc>
                <a:spcPct val="100000"/>
              </a:lnSpc>
              <a:spcBef>
                <a:spcPts val="0"/>
              </a:spcBef>
              <a:spcAft>
                <a:spcPts val="600"/>
              </a:spcAft>
            </a:pPr>
            <a:r>
              <a:rPr lang="en-US" sz="1800" dirty="0"/>
              <a:t>Align with a respected, university-led commission committed to evidence-based approaches, scientific integrity, and operational validation of detection dog programs</a:t>
            </a:r>
          </a:p>
          <a:p>
            <a:pPr>
              <a:lnSpc>
                <a:spcPct val="100000"/>
              </a:lnSpc>
              <a:spcBef>
                <a:spcPts val="0"/>
              </a:spcBef>
              <a:spcAft>
                <a:spcPts val="600"/>
              </a:spcAft>
            </a:pPr>
            <a:r>
              <a:rPr lang="en-US" sz="1800" dirty="0"/>
              <a:t>Help fund research, pilot studies, and interagency collaboration that strengthen detection dog reliability and performance</a:t>
            </a:r>
          </a:p>
        </p:txBody>
      </p:sp>
      <p:sp>
        <p:nvSpPr>
          <p:cNvPr id="4" name="Title 2">
            <a:extLst>
              <a:ext uri="{FF2B5EF4-FFF2-40B4-BE49-F238E27FC236}">
                <a16:creationId xmlns:a16="http://schemas.microsoft.com/office/drawing/2014/main" id="{8BD88920-C762-57A6-EB45-794BDFEFEC8C}"/>
              </a:ext>
            </a:extLst>
          </p:cNvPr>
          <p:cNvSpPr txBox="1">
            <a:spLocks/>
          </p:cNvSpPr>
          <p:nvPr/>
        </p:nvSpPr>
        <p:spPr>
          <a:xfrm>
            <a:off x="4813898" y="2075244"/>
            <a:ext cx="11630087" cy="1199451"/>
          </a:xfrm>
          <a:prstGeom prst="rect">
            <a:avLst/>
          </a:prstGeom>
        </p:spPr>
        <p:txBody>
          <a:bodyPr vert="horz" lIns="91440" tIns="45720" rIns="91440" bIns="45720" rtlCol="0" anchor="ctr">
            <a:noAutofit/>
          </a:bodyPr>
          <a:lstStyle>
            <a:lvl1pPr algn="l" defTabSz="582930" rtl="0" eaLnBrk="1" latinLnBrk="0" hangingPunct="1">
              <a:lnSpc>
                <a:spcPct val="90000"/>
              </a:lnSpc>
              <a:spcBef>
                <a:spcPct val="0"/>
              </a:spcBef>
              <a:buNone/>
              <a:defRPr sz="2040" kern="1200">
                <a:solidFill>
                  <a:schemeClr val="tx1"/>
                </a:solidFill>
                <a:effectLst/>
                <a:latin typeface="Arial" panose="020B0604020202020204" pitchFamily="34" charset="0"/>
                <a:ea typeface="+mj-ea"/>
                <a:cs typeface="Arial" panose="020B0604020202020204" pitchFamily="34" charset="0"/>
              </a:defRPr>
            </a:lvl1pPr>
          </a:lstStyle>
          <a:p>
            <a:r>
              <a:rPr lang="en-US" sz="3200" dirty="0">
                <a:ln w="0"/>
                <a:solidFill>
                  <a:schemeClr val="accent1"/>
                </a:solidFill>
              </a:rPr>
              <a:t>The International Commission on Detector Dogs (ICODD)</a:t>
            </a:r>
          </a:p>
        </p:txBody>
      </p:sp>
      <p:pic>
        <p:nvPicPr>
          <p:cNvPr id="6" name="Graphic 5" descr="Dog with solid fill">
            <a:extLst>
              <a:ext uri="{FF2B5EF4-FFF2-40B4-BE49-F238E27FC236}">
                <a16:creationId xmlns:a16="http://schemas.microsoft.com/office/drawing/2014/main" id="{5BF99370-4830-8B79-418B-D2733C747BA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5441937" y="2326357"/>
            <a:ext cx="697223" cy="697223"/>
          </a:xfrm>
          <a:prstGeom prst="rect">
            <a:avLst/>
          </a:prstGeom>
        </p:spPr>
      </p:pic>
      <p:sp>
        <p:nvSpPr>
          <p:cNvPr id="3" name="Title 6">
            <a:extLst>
              <a:ext uri="{FF2B5EF4-FFF2-40B4-BE49-F238E27FC236}">
                <a16:creationId xmlns:a16="http://schemas.microsoft.com/office/drawing/2014/main" id="{F6563D1A-E765-7735-0104-1DC2FD19DE55}"/>
              </a:ext>
            </a:extLst>
          </p:cNvPr>
          <p:cNvSpPr txBox="1">
            <a:spLocks/>
          </p:cNvSpPr>
          <p:nvPr/>
        </p:nvSpPr>
        <p:spPr>
          <a:xfrm>
            <a:off x="3662680" y="9168642"/>
            <a:ext cx="10556240" cy="655443"/>
          </a:xfrm>
          <a:prstGeom prst="rect">
            <a:avLst/>
          </a:prstGeom>
        </p:spPr>
        <p:txBody>
          <a:bodyPr vert="horz" lIns="91440" tIns="45720" rIns="91440" bIns="45720" rtlCol="0" anchor="ctr">
            <a:noAutofit/>
          </a:bodyPr>
          <a:lstStyle>
            <a:lvl1pPr algn="ctr" defTabSz="582930" rtl="0" eaLnBrk="1" latinLnBrk="0" hangingPunct="1">
              <a:lnSpc>
                <a:spcPct val="90000"/>
              </a:lnSpc>
              <a:spcBef>
                <a:spcPct val="0"/>
              </a:spcBef>
              <a:buNone/>
              <a:defRPr sz="2040" kern="1200">
                <a:solidFill>
                  <a:schemeClr val="tx1">
                    <a:lumMod val="75000"/>
                    <a:lumOff val="25000"/>
                  </a:schemeClr>
                </a:solidFill>
                <a:latin typeface="Arial" panose="020B0604020202020204" pitchFamily="34" charset="0"/>
                <a:ea typeface="+mj-ea"/>
                <a:cs typeface="Arial" panose="020B0604020202020204" pitchFamily="34" charset="0"/>
              </a:defRPr>
            </a:lvl1pPr>
          </a:lstStyle>
          <a:p>
            <a:r>
              <a:rPr lang="en-US" sz="2800" b="1" dirty="0">
                <a:solidFill>
                  <a:schemeClr val="bg1">
                    <a:lumMod val="65000"/>
                  </a:schemeClr>
                </a:solidFill>
                <a:ea typeface="Calibri" panose="020F0502020204030204" pitchFamily="34" charset="0"/>
              </a:rPr>
              <a:t>gfjc.fiu.edu             forensics@fiu.edu</a:t>
            </a:r>
            <a:endParaRPr lang="en-US" sz="2800" b="1" dirty="0">
              <a:solidFill>
                <a:schemeClr val="bg1">
                  <a:lumMod val="65000"/>
                </a:schemeClr>
              </a:solidFill>
            </a:endParaRPr>
          </a:p>
        </p:txBody>
      </p:sp>
      <p:sp>
        <p:nvSpPr>
          <p:cNvPr id="5" name="Title 2">
            <a:extLst>
              <a:ext uri="{FF2B5EF4-FFF2-40B4-BE49-F238E27FC236}">
                <a16:creationId xmlns:a16="http://schemas.microsoft.com/office/drawing/2014/main" id="{CA615B9C-43A2-3FC1-89D2-46CD54FCD6BE}"/>
              </a:ext>
            </a:extLst>
          </p:cNvPr>
          <p:cNvSpPr>
            <a:spLocks noGrp="1"/>
          </p:cNvSpPr>
          <p:nvPr>
            <p:ph type="title"/>
          </p:nvPr>
        </p:nvSpPr>
        <p:spPr>
          <a:xfrm>
            <a:off x="4813898" y="1202445"/>
            <a:ext cx="11550077" cy="1096269"/>
          </a:xfrm>
        </p:spPr>
        <p:txBody>
          <a:bodyPr/>
          <a:lstStyle/>
          <a:p>
            <a:r>
              <a:rPr lang="en-US" sz="2400" b="1" dirty="0">
                <a:ln w="0"/>
                <a:solidFill>
                  <a:schemeClr val="accent2"/>
                </a:solidFill>
              </a:rPr>
              <a:t>Support Science Serving Justice</a:t>
            </a:r>
          </a:p>
        </p:txBody>
      </p:sp>
    </p:spTree>
    <p:extLst>
      <p:ext uri="{BB962C8B-B14F-4D97-AF65-F5344CB8AC3E}">
        <p14:creationId xmlns:p14="http://schemas.microsoft.com/office/powerpoint/2010/main" val="996204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Content Placeholder 17">
            <a:extLst>
              <a:ext uri="{FF2B5EF4-FFF2-40B4-BE49-F238E27FC236}">
                <a16:creationId xmlns:a16="http://schemas.microsoft.com/office/drawing/2014/main" id="{84F6C71F-90E7-1E91-459A-4620175F26C4}"/>
              </a:ext>
            </a:extLst>
          </p:cNvPr>
          <p:cNvSpPr>
            <a:spLocks noGrp="1"/>
          </p:cNvSpPr>
          <p:nvPr>
            <p:ph sz="quarter" idx="10"/>
          </p:nvPr>
        </p:nvSpPr>
        <p:spPr>
          <a:xfrm>
            <a:off x="5589769" y="3892154"/>
            <a:ext cx="7143251" cy="5166122"/>
          </a:xfrm>
        </p:spPr>
        <p:txBody>
          <a:bodyPr>
            <a:normAutofit/>
          </a:bodyPr>
          <a:lstStyle/>
          <a:p>
            <a:pPr marL="0" indent="0">
              <a:lnSpc>
                <a:spcPct val="200000"/>
              </a:lnSpc>
              <a:spcBef>
                <a:spcPts val="0"/>
              </a:spcBef>
              <a:spcAft>
                <a:spcPts val="2400"/>
              </a:spcAft>
              <a:buNone/>
            </a:pPr>
            <a:r>
              <a:rPr lang="en-US" sz="2000" b="1" dirty="0"/>
              <a:t>3,000</a:t>
            </a:r>
            <a:r>
              <a:rPr lang="en-US" sz="2000" dirty="0"/>
              <a:t> Website visitors/month</a:t>
            </a:r>
          </a:p>
          <a:p>
            <a:pPr marL="0" indent="0">
              <a:lnSpc>
                <a:spcPct val="200000"/>
              </a:lnSpc>
              <a:spcBef>
                <a:spcPts val="0"/>
              </a:spcBef>
              <a:spcAft>
                <a:spcPts val="2400"/>
              </a:spcAft>
              <a:buNone/>
            </a:pPr>
            <a:r>
              <a:rPr lang="en-US" sz="2000" b="1" dirty="0"/>
              <a:t>22,000+</a:t>
            </a:r>
            <a:r>
              <a:rPr lang="en-US" sz="2000" dirty="0"/>
              <a:t> Social media followers</a:t>
            </a:r>
          </a:p>
          <a:p>
            <a:pPr marL="0" indent="0">
              <a:lnSpc>
                <a:spcPct val="200000"/>
              </a:lnSpc>
              <a:spcBef>
                <a:spcPts val="0"/>
              </a:spcBef>
              <a:spcAft>
                <a:spcPts val="2400"/>
              </a:spcAft>
              <a:buNone/>
            </a:pPr>
            <a:r>
              <a:rPr lang="en-US" sz="2000" b="1" dirty="0"/>
              <a:t>7,660</a:t>
            </a:r>
            <a:r>
              <a:rPr lang="en-US" sz="2000" dirty="0"/>
              <a:t> Email subscribers</a:t>
            </a:r>
          </a:p>
          <a:p>
            <a:pPr marL="0" indent="0">
              <a:lnSpc>
                <a:spcPct val="200000"/>
              </a:lnSpc>
              <a:spcBef>
                <a:spcPts val="0"/>
              </a:spcBef>
              <a:spcAft>
                <a:spcPts val="2400"/>
              </a:spcAft>
              <a:buNone/>
            </a:pPr>
            <a:r>
              <a:rPr lang="en-US" sz="2000" b="1" dirty="0"/>
              <a:t>500+</a:t>
            </a:r>
            <a:r>
              <a:rPr lang="en-US" sz="2000" dirty="0"/>
              <a:t> Yearly Symposium attendees</a:t>
            </a:r>
          </a:p>
          <a:p>
            <a:pPr marL="0" indent="0">
              <a:lnSpc>
                <a:spcPct val="200000"/>
              </a:lnSpc>
              <a:spcBef>
                <a:spcPts val="0"/>
              </a:spcBef>
              <a:spcAft>
                <a:spcPts val="2400"/>
              </a:spcAft>
              <a:buNone/>
            </a:pPr>
            <a:r>
              <a:rPr lang="en-US" sz="2000" b="1" dirty="0"/>
              <a:t>77</a:t>
            </a:r>
            <a:r>
              <a:rPr lang="en-US" sz="2000" dirty="0"/>
              <a:t> Countries participating in the last 6 Symposia</a:t>
            </a:r>
          </a:p>
        </p:txBody>
      </p:sp>
      <p:sp>
        <p:nvSpPr>
          <p:cNvPr id="2" name="Title 15">
            <a:extLst>
              <a:ext uri="{FF2B5EF4-FFF2-40B4-BE49-F238E27FC236}">
                <a16:creationId xmlns:a16="http://schemas.microsoft.com/office/drawing/2014/main" id="{D1A5F9E4-27CE-1CDD-F98A-4899E9484628}"/>
              </a:ext>
            </a:extLst>
          </p:cNvPr>
          <p:cNvSpPr txBox="1">
            <a:spLocks/>
          </p:cNvSpPr>
          <p:nvPr/>
        </p:nvSpPr>
        <p:spPr>
          <a:xfrm>
            <a:off x="0" y="2654250"/>
            <a:ext cx="17881600" cy="1096269"/>
          </a:xfrm>
          <a:prstGeom prst="rect">
            <a:avLst/>
          </a:prstGeom>
        </p:spPr>
        <p:txBody>
          <a:bodyPr vert="horz" lIns="91440" tIns="45720" rIns="91440" bIns="45720" rtlCol="0" anchor="ctr">
            <a:noAutofit/>
          </a:bodyPr>
          <a:lstStyle>
            <a:lvl1pPr algn="ctr" defTabSz="582930" rtl="0" eaLnBrk="1" latinLnBrk="0" hangingPunct="1">
              <a:lnSpc>
                <a:spcPct val="90000"/>
              </a:lnSpc>
              <a:spcBef>
                <a:spcPct val="0"/>
              </a:spcBef>
              <a:buNone/>
              <a:defRPr sz="2040" kern="1200">
                <a:solidFill>
                  <a:schemeClr val="tx1"/>
                </a:solidFill>
                <a:latin typeface="Arial" panose="020B0604020202020204" pitchFamily="34" charset="0"/>
                <a:ea typeface="+mj-ea"/>
                <a:cs typeface="Arial" panose="020B0604020202020204" pitchFamily="34" charset="0"/>
              </a:defRPr>
            </a:lvl1pPr>
          </a:lstStyle>
          <a:p>
            <a:r>
              <a:rPr lang="en-US" sz="4000" dirty="0">
                <a:ln w="0"/>
                <a:solidFill>
                  <a:schemeClr val="accent1"/>
                </a:solidFill>
              </a:rPr>
              <a:t>Reach the Global Forensic Science Community</a:t>
            </a:r>
            <a:endParaRPr lang="en-US" sz="4000" dirty="0"/>
          </a:p>
        </p:txBody>
      </p:sp>
      <p:pic>
        <p:nvPicPr>
          <p:cNvPr id="7" name="Graphic 6" descr="Internet with solid fill">
            <a:extLst>
              <a:ext uri="{FF2B5EF4-FFF2-40B4-BE49-F238E27FC236}">
                <a16:creationId xmlns:a16="http://schemas.microsoft.com/office/drawing/2014/main" id="{8CD5D5D0-D9C0-F115-D947-9B8974BB8C3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965836" y="3999983"/>
            <a:ext cx="610522" cy="610522"/>
          </a:xfrm>
          <a:prstGeom prst="rect">
            <a:avLst/>
          </a:prstGeom>
        </p:spPr>
      </p:pic>
      <p:pic>
        <p:nvPicPr>
          <p:cNvPr id="10" name="Graphic 9" descr="Online Network with solid fill">
            <a:extLst>
              <a:ext uri="{FF2B5EF4-FFF2-40B4-BE49-F238E27FC236}">
                <a16:creationId xmlns:a16="http://schemas.microsoft.com/office/drawing/2014/main" id="{75F4F8D0-18F1-F180-F555-384101DC21EC}"/>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966335" y="4908899"/>
            <a:ext cx="610522" cy="610522"/>
          </a:xfrm>
          <a:prstGeom prst="rect">
            <a:avLst/>
          </a:prstGeom>
        </p:spPr>
      </p:pic>
      <p:pic>
        <p:nvPicPr>
          <p:cNvPr id="12" name="Graphic 11" descr="Users with solid fill">
            <a:extLst>
              <a:ext uri="{FF2B5EF4-FFF2-40B4-BE49-F238E27FC236}">
                <a16:creationId xmlns:a16="http://schemas.microsoft.com/office/drawing/2014/main" id="{D50C09A1-324B-33BB-AA31-432C16915D37}"/>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4965836" y="6736180"/>
            <a:ext cx="610522" cy="610522"/>
          </a:xfrm>
          <a:prstGeom prst="rect">
            <a:avLst/>
          </a:prstGeom>
        </p:spPr>
      </p:pic>
      <p:pic>
        <p:nvPicPr>
          <p:cNvPr id="14" name="Graphic 13" descr="Earth globe: Africa and Europe with solid fill">
            <a:extLst>
              <a:ext uri="{FF2B5EF4-FFF2-40B4-BE49-F238E27FC236}">
                <a16:creationId xmlns:a16="http://schemas.microsoft.com/office/drawing/2014/main" id="{84F1E92C-086F-2E9B-8BFB-6A814F240736}"/>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4965836" y="7703475"/>
            <a:ext cx="610522" cy="610522"/>
          </a:xfrm>
          <a:prstGeom prst="rect">
            <a:avLst/>
          </a:prstGeom>
        </p:spPr>
      </p:pic>
      <p:pic>
        <p:nvPicPr>
          <p:cNvPr id="20" name="Graphic 19" descr="Email with solid fill">
            <a:extLst>
              <a:ext uri="{FF2B5EF4-FFF2-40B4-BE49-F238E27FC236}">
                <a16:creationId xmlns:a16="http://schemas.microsoft.com/office/drawing/2014/main" id="{D4B1BB1C-0A60-60B3-4AE8-14A1BB6602AB}"/>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4965836" y="5768885"/>
            <a:ext cx="610522" cy="610522"/>
          </a:xfrm>
          <a:prstGeom prst="rect">
            <a:avLst/>
          </a:prstGeom>
        </p:spPr>
      </p:pic>
      <p:sp>
        <p:nvSpPr>
          <p:cNvPr id="3" name="Title 6">
            <a:extLst>
              <a:ext uri="{FF2B5EF4-FFF2-40B4-BE49-F238E27FC236}">
                <a16:creationId xmlns:a16="http://schemas.microsoft.com/office/drawing/2014/main" id="{3BADCC14-36C6-ADA3-85D7-E16BB2CF6A2E}"/>
              </a:ext>
            </a:extLst>
          </p:cNvPr>
          <p:cNvSpPr txBox="1">
            <a:spLocks/>
          </p:cNvSpPr>
          <p:nvPr/>
        </p:nvSpPr>
        <p:spPr>
          <a:xfrm>
            <a:off x="3662680" y="9168642"/>
            <a:ext cx="10556240" cy="655443"/>
          </a:xfrm>
          <a:prstGeom prst="rect">
            <a:avLst/>
          </a:prstGeom>
        </p:spPr>
        <p:txBody>
          <a:bodyPr vert="horz" lIns="91440" tIns="45720" rIns="91440" bIns="45720" rtlCol="0" anchor="ctr">
            <a:noAutofit/>
          </a:bodyPr>
          <a:lstStyle>
            <a:lvl1pPr algn="ctr" defTabSz="582930" rtl="0" eaLnBrk="1" latinLnBrk="0" hangingPunct="1">
              <a:lnSpc>
                <a:spcPct val="90000"/>
              </a:lnSpc>
              <a:spcBef>
                <a:spcPct val="0"/>
              </a:spcBef>
              <a:buNone/>
              <a:defRPr sz="2040" kern="1200">
                <a:solidFill>
                  <a:schemeClr val="tx1">
                    <a:lumMod val="75000"/>
                    <a:lumOff val="25000"/>
                  </a:schemeClr>
                </a:solidFill>
                <a:latin typeface="Arial" panose="020B0604020202020204" pitchFamily="34" charset="0"/>
                <a:ea typeface="+mj-ea"/>
                <a:cs typeface="Arial" panose="020B0604020202020204" pitchFamily="34" charset="0"/>
              </a:defRPr>
            </a:lvl1pPr>
          </a:lstStyle>
          <a:p>
            <a:r>
              <a:rPr lang="en-US" sz="2800" b="1" dirty="0">
                <a:solidFill>
                  <a:schemeClr val="bg1">
                    <a:lumMod val="65000"/>
                  </a:schemeClr>
                </a:solidFill>
                <a:ea typeface="Calibri" panose="020F0502020204030204" pitchFamily="34" charset="0"/>
              </a:rPr>
              <a:t>gfjc.fiu.edu             forensics@fiu.edu</a:t>
            </a:r>
            <a:endParaRPr lang="en-US" sz="2800" b="1" dirty="0">
              <a:solidFill>
                <a:schemeClr val="bg1">
                  <a:lumMod val="65000"/>
                </a:schemeClr>
              </a:solidFill>
            </a:endParaRPr>
          </a:p>
        </p:txBody>
      </p:sp>
    </p:spTree>
    <p:extLst>
      <p:ext uri="{BB962C8B-B14F-4D97-AF65-F5344CB8AC3E}">
        <p14:creationId xmlns:p14="http://schemas.microsoft.com/office/powerpoint/2010/main" val="382053298"/>
      </p:ext>
    </p:extLst>
  </p:cSld>
  <p:clrMapOvr>
    <a:masterClrMapping/>
  </p:clrMapOvr>
</p:sld>
</file>

<file path=ppt/theme/theme1.xml><?xml version="1.0" encoding="utf-8"?>
<a:theme xmlns:a="http://schemas.openxmlformats.org/drawingml/2006/main" name="FIU Real Triumphs Template">
  <a:themeElements>
    <a:clrScheme name="FIU Brand">
      <a:dk1>
        <a:srgbClr val="000000"/>
      </a:dk1>
      <a:lt1>
        <a:srgbClr val="FFFFFF"/>
      </a:lt1>
      <a:dk2>
        <a:srgbClr val="000000"/>
      </a:dk2>
      <a:lt2>
        <a:srgbClr val="F8F8F8"/>
      </a:lt2>
      <a:accent1>
        <a:srgbClr val="052950"/>
      </a:accent1>
      <a:accent2>
        <a:srgbClr val="B6862C"/>
      </a:accent2>
      <a:accent3>
        <a:srgbClr val="CC0066"/>
      </a:accent3>
      <a:accent4>
        <a:srgbClr val="00FFFF"/>
      </a:accent4>
      <a:accent5>
        <a:srgbClr val="FFFFFF"/>
      </a:accent5>
      <a:accent6>
        <a:srgbClr val="FFCC00"/>
      </a:accent6>
      <a:hlink>
        <a:srgbClr val="CC0066"/>
      </a:hlink>
      <a:folHlink>
        <a:srgbClr val="CC0066"/>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IU Real Triumphs Template" id="{D6BF73C1-EEDE-AC48-AD9C-ADD1887087B1}" vid="{ED22C5F8-F212-AF47-9EA2-9B7F431F38E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f1f308d3-4c92-402a-ab04-f7497706f561">
      <UserInfo>
        <DisplayName>Daniel Diaz</DisplayName>
        <AccountId>22</AccountId>
        <AccountType/>
      </UserInfo>
      <UserInfo>
        <DisplayName>Carolina Pilla</DisplayName>
        <AccountId>2231</AccountId>
        <AccountType/>
      </UserInfo>
      <UserInfo>
        <DisplayName>Sissi Chinea</DisplayName>
        <AccountId>5460</AccountId>
        <AccountType/>
      </UserInfo>
      <UserInfo>
        <DisplayName>Matias Rodas</DisplayName>
        <AccountId>6141</AccountId>
        <AccountType/>
      </UserInfo>
    </SharedWithUsers>
    <TaxCatchAll xmlns="037f3154-205b-4b03-832b-30bfd3483c4e" xsi:nil="true"/>
    <lcf76f155ced4ddcb4097134ff3c332f xmlns="1f55ec82-a505-4936-99e5-d41b25147da0">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CBF305E6E409946AD1DA7014EE1833A" ma:contentTypeVersion="13" ma:contentTypeDescription="Create a new document." ma:contentTypeScope="" ma:versionID="3a48271d1e9109a7d4e1343fbe8b0944">
  <xsd:schema xmlns:xsd="http://www.w3.org/2001/XMLSchema" xmlns:xs="http://www.w3.org/2001/XMLSchema" xmlns:p="http://schemas.microsoft.com/office/2006/metadata/properties" xmlns:ns2="1f55ec82-a505-4936-99e5-d41b25147da0" xmlns:ns3="f1f308d3-4c92-402a-ab04-f7497706f561" xmlns:ns4="037f3154-205b-4b03-832b-30bfd3483c4e" targetNamespace="http://schemas.microsoft.com/office/2006/metadata/properties" ma:root="true" ma:fieldsID="e5c01db92141c572c53529b0522945a0" ns2:_="" ns3:_="" ns4:_="">
    <xsd:import namespace="1f55ec82-a505-4936-99e5-d41b25147da0"/>
    <xsd:import namespace="f1f308d3-4c92-402a-ab04-f7497706f561"/>
    <xsd:import namespace="037f3154-205b-4b03-832b-30bfd3483c4e"/>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LengthInSeconds" minOccurs="0"/>
                <xsd:element ref="ns2:lcf76f155ced4ddcb4097134ff3c332f" minOccurs="0"/>
                <xsd:element ref="ns4: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f55ec82-a505-4936-99e5-d41b25147da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Length (seconds)"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391af29b-e898-46cd-ad54-75745d14b334"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f1f308d3-4c92-402a-ab04-f7497706f561"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37f3154-205b-4b03-832b-30bfd3483c4e" elementFormDefault="qualified">
    <xsd:import namespace="http://schemas.microsoft.com/office/2006/documentManagement/types"/>
    <xsd:import namespace="http://schemas.microsoft.com/office/infopath/2007/PartnerControls"/>
    <xsd:element name="TaxCatchAll" ma:index="20" nillable="true" ma:displayName="Taxonomy Catch All Column" ma:hidden="true" ma:list="{76497b92-814c-4c9d-aedf-954169f1025b}" ma:internalName="TaxCatchAll" ma:showField="CatchAllData" ma:web="037f3154-205b-4b03-832b-30bfd3483c4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8AEC1B4-4216-423B-B0BB-82F5843B2351}">
  <ds:schemaRefs>
    <ds:schemaRef ds:uri="http://schemas.microsoft.com/sharepoint/v3/contenttype/forms"/>
  </ds:schemaRefs>
</ds:datastoreItem>
</file>

<file path=customXml/itemProps2.xml><?xml version="1.0" encoding="utf-8"?>
<ds:datastoreItem xmlns:ds="http://schemas.openxmlformats.org/officeDocument/2006/customXml" ds:itemID="{DC7C3D29-A4F2-43AB-8FED-DD753DD8B873}">
  <ds:schemaRefs>
    <ds:schemaRef ds:uri="http://purl.org/dc/elements/1.1/"/>
    <ds:schemaRef ds:uri="1f55ec82-a505-4936-99e5-d41b25147da0"/>
    <ds:schemaRef ds:uri="http://www.w3.org/XML/1998/namespace"/>
    <ds:schemaRef ds:uri="http://schemas.openxmlformats.org/package/2006/metadata/core-properties"/>
    <ds:schemaRef ds:uri="037f3154-205b-4b03-832b-30bfd3483c4e"/>
    <ds:schemaRef ds:uri="http://schemas.microsoft.com/office/2006/documentManagement/types"/>
    <ds:schemaRef ds:uri="http://purl.org/dc/dcmitype/"/>
    <ds:schemaRef ds:uri="http://purl.org/dc/terms/"/>
    <ds:schemaRef ds:uri="http://schemas.microsoft.com/office/infopath/2007/PartnerControls"/>
    <ds:schemaRef ds:uri="f1f308d3-4c92-402a-ab04-f7497706f561"/>
    <ds:schemaRef ds:uri="http://schemas.microsoft.com/office/2006/metadata/properties"/>
  </ds:schemaRefs>
</ds:datastoreItem>
</file>

<file path=customXml/itemProps3.xml><?xml version="1.0" encoding="utf-8"?>
<ds:datastoreItem xmlns:ds="http://schemas.openxmlformats.org/officeDocument/2006/customXml" ds:itemID="{21C148DB-9F49-4C92-BD67-EFC10CD8F91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f55ec82-a505-4936-99e5-d41b25147da0"/>
    <ds:schemaRef ds:uri="f1f308d3-4c92-402a-ab04-f7497706f561"/>
    <ds:schemaRef ds:uri="037f3154-205b-4b03-832b-30bfd3483c4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FIU Real Triumphs Template</Template>
  <TotalTime>2451</TotalTime>
  <Words>652</Words>
  <Application>Microsoft Office PowerPoint</Application>
  <PresentationFormat>Custom</PresentationFormat>
  <Paragraphs>61</Paragraphs>
  <Slides>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FIU Real Triumphs Template</vt:lpstr>
      <vt:lpstr>Why Give?</vt:lpstr>
      <vt:lpstr>Yearly Sponsorship Tiers</vt:lpstr>
      <vt:lpstr>Support Science Serving Justice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Andrea Plasencia</dc:creator>
  <cp:lastModifiedBy>Tracy Goetz</cp:lastModifiedBy>
  <cp:revision>79</cp:revision>
  <cp:lastPrinted>2025-04-16T14:39:13Z</cp:lastPrinted>
  <dcterms:created xsi:type="dcterms:W3CDTF">2020-08-12T18:54:24Z</dcterms:created>
  <dcterms:modified xsi:type="dcterms:W3CDTF">2025-11-03T19:16:01Z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0x010100CCBF305E6E409946AD1DA7014EE1833A</vt:lpwstr>
  </property>
  <property fmtid="{D5CDD505-2E9C-101B-9397-08002B2CF9AE}" pid="3" name="MediaServiceImageTags">
    <vt:lpwstr/>
  </property>
</Properties>
</file>